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62" r:id="rId2"/>
    <p:sldId id="263" r:id="rId3"/>
    <p:sldId id="271" r:id="rId4"/>
    <p:sldId id="270" r:id="rId5"/>
    <p:sldId id="277" r:id="rId6"/>
    <p:sldId id="278" r:id="rId7"/>
    <p:sldId id="279" r:id="rId8"/>
    <p:sldId id="280" r:id="rId9"/>
    <p:sldId id="281" r:id="rId10"/>
    <p:sldId id="282" r:id="rId11"/>
    <p:sldId id="292" r:id="rId12"/>
    <p:sldId id="293" r:id="rId13"/>
    <p:sldId id="295" r:id="rId14"/>
    <p:sldId id="296" r:id="rId15"/>
    <p:sldId id="297" r:id="rId16"/>
    <p:sldId id="265" r:id="rId17"/>
    <p:sldId id="275" r:id="rId18"/>
    <p:sldId id="276" r:id="rId19"/>
    <p:sldId id="266" r:id="rId20"/>
    <p:sldId id="267" r:id="rId21"/>
    <p:sldId id="294" r:id="rId22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622C"/>
    <a:srgbClr val="000000"/>
    <a:srgbClr val="1F1F1F"/>
    <a:srgbClr val="111111"/>
    <a:srgbClr val="060606"/>
    <a:srgbClr val="171717"/>
    <a:srgbClr val="F47C52"/>
    <a:srgbClr val="E8470E"/>
    <a:srgbClr val="303030"/>
    <a:srgbClr val="FEF4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0" autoAdjust="0"/>
    <p:restoredTop sz="82305" autoAdjust="0"/>
  </p:normalViewPr>
  <p:slideViewPr>
    <p:cSldViewPr snapToGrid="0" showGuides="1">
      <p:cViewPr varScale="1">
        <p:scale>
          <a:sx n="95" d="100"/>
          <a:sy n="95" d="100"/>
        </p:scale>
        <p:origin x="1242" y="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FDC941-0228-43CD-B2F3-9AA219A7C67D}" type="datetimeFigureOut">
              <a:rPr lang="en-BE" smtClean="0"/>
              <a:t>18/05/2022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1ED86-2CF3-4689-B5C9-9D4FAFD818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39761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1ED86-2CF3-4689-B5C9-9D4FAFD8189B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67697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1ED86-2CF3-4689-B5C9-9D4FAFD8189B}" type="slidenum">
              <a:rPr lang="en-BE" smtClean="0"/>
              <a:t>16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47705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1ED86-2CF3-4689-B5C9-9D4FAFD8189B}" type="slidenum">
              <a:rPr lang="en-BE" smtClean="0"/>
              <a:t>21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3415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48838F8-537C-4EA3-A2D4-525E3A1604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7" b="77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0369FAB-8750-47A9-9C7E-702E55C96D5C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4000">
                <a:srgbClr val="000000"/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1E326F91-1A28-4EAB-8603-89619F688D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90" b="38099"/>
          <a:stretch/>
        </p:blipFill>
        <p:spPr>
          <a:xfrm>
            <a:off x="5014101" y="3942425"/>
            <a:ext cx="6458097" cy="1557130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FCFC122A-0728-4A35-8750-9AD3CC25A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3907" y="1921472"/>
            <a:ext cx="5274365" cy="14179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55DE616-8C91-4E43-89E1-282A7E9FD631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853907" y="5600268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95176CE-6444-4CB7-9DE7-FCF2DA790B33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871137" y="6007111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3684028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scop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15745E3-7F51-4794-A66B-42A98CC171DB}"/>
              </a:ext>
            </a:extLst>
          </p:cNvPr>
          <p:cNvSpPr/>
          <p:nvPr userDrawn="1"/>
        </p:nvSpPr>
        <p:spPr>
          <a:xfrm>
            <a:off x="0" y="0"/>
            <a:ext cx="3975652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Picture 11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12EC2D40-7C21-44A3-8D55-343246978A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 flipV="1">
            <a:off x="3856382" y="0"/>
            <a:ext cx="8375374" cy="687986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2713018-AB99-4584-87D0-C597E581FE8B}"/>
              </a:ext>
            </a:extLst>
          </p:cNvPr>
          <p:cNvSpPr/>
          <p:nvPr userDrawn="1"/>
        </p:nvSpPr>
        <p:spPr>
          <a:xfrm>
            <a:off x="-87464" y="-18097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F808C26-B657-4C66-970E-07A4486E5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93651" y="1470580"/>
            <a:ext cx="8622558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rgbClr val="F2622C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58CA354-9937-46A5-B532-304BDDE5D8D6}"/>
              </a:ext>
            </a:extLst>
          </p:cNvPr>
          <p:cNvSpPr txBox="1">
            <a:spLocks/>
          </p:cNvSpPr>
          <p:nvPr userDrawn="1"/>
        </p:nvSpPr>
        <p:spPr>
          <a:xfrm>
            <a:off x="1793652" y="546756"/>
            <a:ext cx="8622424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SCOPE</a:t>
            </a:r>
            <a:endParaRPr lang="nl-BE" b="1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3CB59BA-E9B2-4992-9033-EB949C7AB8CC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378A2D5-5BA1-475A-8637-158CACAC5909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0F9A97C-5E59-4090-9008-8A6FA6F90B87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1E7B13-7927-4E14-A942-692B462210CD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549AFAE4-0F80-43FA-987C-1153CD8B363C}"/>
              </a:ext>
            </a:extLst>
          </p:cNvPr>
          <p:cNvSpPr/>
          <p:nvPr userDrawn="1"/>
        </p:nvSpPr>
        <p:spPr>
          <a:xfrm>
            <a:off x="956801" y="158231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19967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scope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-763325" y="-18097"/>
            <a:ext cx="12955325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848CA-85E8-4352-89A6-AB457AAB597D}"/>
              </a:ext>
            </a:extLst>
          </p:cNvPr>
          <p:cNvSpPr/>
          <p:nvPr userDrawn="1"/>
        </p:nvSpPr>
        <p:spPr>
          <a:xfrm>
            <a:off x="0" y="0"/>
            <a:ext cx="3975652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C7E54082-56C7-4D62-A2C9-06F5681A1C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 flipV="1">
            <a:off x="3856382" y="0"/>
            <a:ext cx="8375374" cy="687986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236EAB-01F8-4BFA-A9E6-236598D1E351}"/>
              </a:ext>
            </a:extLst>
          </p:cNvPr>
          <p:cNvSpPr/>
          <p:nvPr userDrawn="1"/>
        </p:nvSpPr>
        <p:spPr>
          <a:xfrm>
            <a:off x="-87464" y="-18097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C7AA37B-7476-41B7-BE1B-B39703719718}"/>
              </a:ext>
            </a:extLst>
          </p:cNvPr>
          <p:cNvSpPr txBox="1">
            <a:spLocks/>
          </p:cNvSpPr>
          <p:nvPr userDrawn="1"/>
        </p:nvSpPr>
        <p:spPr>
          <a:xfrm>
            <a:off x="1793652" y="546756"/>
            <a:ext cx="8622558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SCOPE</a:t>
            </a:r>
            <a:endParaRPr lang="nl-BE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4F39C0C-071B-4E06-93D8-CFDC2CB360D0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9530A4A-68E7-469B-B373-82708BE692DA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5129C7-99A7-43ED-AC28-D3C9E401CCE0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83EC07C-2BB9-44FF-9387-6675F7A99643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006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8375374" y="0"/>
            <a:ext cx="3816626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>
            <a:off x="0" y="-2"/>
            <a:ext cx="8375374" cy="687986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-63609" y="-18097"/>
            <a:ext cx="1225561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53B9F3-CCDD-4A6C-B8B0-5222CED083CB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677729"/>
            <a:ext cx="0" cy="3721213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1F9237B5-71EC-4F3C-B404-C2811D65D6BD}"/>
              </a:ext>
            </a:extLst>
          </p:cNvPr>
          <p:cNvSpPr/>
          <p:nvPr userDrawn="1"/>
        </p:nvSpPr>
        <p:spPr>
          <a:xfrm>
            <a:off x="889215" y="2138899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3D2EF20-565D-4F7C-85E6-D67757946392}"/>
              </a:ext>
            </a:extLst>
          </p:cNvPr>
          <p:cNvSpPr/>
          <p:nvPr userDrawn="1"/>
        </p:nvSpPr>
        <p:spPr>
          <a:xfrm>
            <a:off x="959989" y="220679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0EA1C27-D4E3-4CB3-A51D-36EC1B872FC7}"/>
              </a:ext>
            </a:extLst>
          </p:cNvPr>
          <p:cNvCxnSpPr>
            <a:cxnSpLocks/>
          </p:cNvCxnSpPr>
          <p:nvPr userDrawn="1"/>
        </p:nvCxnSpPr>
        <p:spPr>
          <a:xfrm>
            <a:off x="1068119" y="2600077"/>
            <a:ext cx="1" cy="4572000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0F8AD03-AFA6-4A93-873D-A6C93CF886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7" r="20890" b="22903"/>
          <a:stretch/>
        </p:blipFill>
        <p:spPr>
          <a:xfrm>
            <a:off x="7277475" y="-29029"/>
            <a:ext cx="4914525" cy="691605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2E1CF3D-3AE8-4079-961A-DCE4A0914FA1}"/>
              </a:ext>
            </a:extLst>
          </p:cNvPr>
          <p:cNvSpPr/>
          <p:nvPr userDrawn="1"/>
        </p:nvSpPr>
        <p:spPr>
          <a:xfrm>
            <a:off x="7277475" y="-39961"/>
            <a:ext cx="4914523" cy="6916057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36000"/>
                </a:srgbClr>
              </a:gs>
              <a:gs pos="0">
                <a:schemeClr val="tx1">
                  <a:alpha val="0"/>
                </a:schemeClr>
              </a:gs>
              <a:gs pos="72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73EE920-87F5-4693-B549-20832E08010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784846" y="3170684"/>
            <a:ext cx="5274365" cy="24408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styles, this is where your testimonial comes.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CBC5F13-E0DD-4D56-9E5C-52267840DB0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786848" y="1930162"/>
            <a:ext cx="5274365" cy="433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3BBE2945-E23B-44C2-985A-F73E86787E0C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784845" y="2381564"/>
            <a:ext cx="5274365" cy="3695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2614858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eind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6" b="43456"/>
          <a:stretch/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587175C9-1CB6-4AC0-8BC1-D913974F0E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0170" y="3774140"/>
            <a:ext cx="5748130" cy="6022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000">
                <a:solidFill>
                  <a:srgbClr val="FF672A"/>
                </a:solidFill>
              </a:defRPr>
            </a:lvl1pPr>
          </a:lstStyle>
          <a:p>
            <a:r>
              <a:rPr lang="en-US" dirty="0"/>
              <a:t>REFERENCE CASE</a:t>
            </a:r>
            <a:endParaRPr lang="nl-BE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82C86506-8B39-45D8-8402-DE37724E7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0169" y="4376423"/>
            <a:ext cx="5748130" cy="10694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2298F4-78F9-465E-AEC3-134171C9977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557" y="2889455"/>
            <a:ext cx="687152" cy="68715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4B25275-6F56-49F2-B294-27E5BAA4DD1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60169" y="-35091"/>
            <a:ext cx="7950" cy="2924546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563401A-5B14-461D-8E85-341E0AAB3001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060169" y="5552906"/>
            <a:ext cx="5748130" cy="6022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0769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/ending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9BD5125-BD59-49D0-8894-5C92D71EAD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7" r="20890" b="22903"/>
          <a:stretch/>
        </p:blipFill>
        <p:spPr>
          <a:xfrm>
            <a:off x="7277475" y="0"/>
            <a:ext cx="4914525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A45F77F-E722-4619-83B0-25E28E9D6EA5}"/>
              </a:ext>
            </a:extLst>
          </p:cNvPr>
          <p:cNvSpPr/>
          <p:nvPr userDrawn="1"/>
        </p:nvSpPr>
        <p:spPr>
          <a:xfrm>
            <a:off x="0" y="0"/>
            <a:ext cx="727747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C4F188-7385-49E8-B65D-AAA7F6F56BC4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56500">
                <a:srgbClr val="000000">
                  <a:alpha val="36000"/>
                </a:srgb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0FD1150-BA57-45BB-9D62-496D51082FF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67543" y="864016"/>
            <a:ext cx="5274365" cy="24408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54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68B986A-0D75-4217-A2FA-CE0256405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7543" y="4417143"/>
            <a:ext cx="5274365" cy="1878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F19B3EA4-A56A-4A66-AEE0-BE36CD0945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43" y="3483951"/>
            <a:ext cx="990607" cy="55721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D9BCAA4-79E0-4035-ACF5-0EF6B8CBE318}"/>
              </a:ext>
            </a:extLst>
          </p:cNvPr>
          <p:cNvSpPr/>
          <p:nvPr userDrawn="1"/>
        </p:nvSpPr>
        <p:spPr>
          <a:xfrm>
            <a:off x="7277475" y="-39961"/>
            <a:ext cx="4914523" cy="6916057"/>
          </a:xfrm>
          <a:prstGeom prst="rect">
            <a:avLst/>
          </a:prstGeom>
          <a:gradFill flip="none" rotWithShape="1">
            <a:gsLst>
              <a:gs pos="4000">
                <a:schemeClr val="tx1">
                  <a:alpha val="0"/>
                </a:schemeClr>
              </a:gs>
              <a:gs pos="97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38368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/ ending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9BD5125-BD59-49D0-8894-5C92D71EAD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8" b="6198"/>
          <a:stretch/>
        </p:blipFill>
        <p:spPr>
          <a:xfrm>
            <a:off x="0" y="0"/>
            <a:ext cx="4914525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3C4F188-7385-49E8-B65D-AAA7F6F56BC4}"/>
              </a:ext>
            </a:extLst>
          </p:cNvPr>
          <p:cNvSpPr/>
          <p:nvPr userDrawn="1"/>
        </p:nvSpPr>
        <p:spPr>
          <a:xfrm>
            <a:off x="6448" y="0"/>
            <a:ext cx="12181253" cy="6858000"/>
          </a:xfrm>
          <a:prstGeom prst="rect">
            <a:avLst/>
          </a:prstGeom>
          <a:gradFill flip="none" rotWithShape="1">
            <a:gsLst>
              <a:gs pos="42000">
                <a:srgbClr val="000000">
                  <a:alpha val="36000"/>
                </a:srgbClr>
              </a:gs>
              <a:gs pos="23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45F77F-E722-4619-83B0-25E28E9D6EA5}"/>
              </a:ext>
            </a:extLst>
          </p:cNvPr>
          <p:cNvSpPr/>
          <p:nvPr userDrawn="1"/>
        </p:nvSpPr>
        <p:spPr>
          <a:xfrm>
            <a:off x="4908077" y="0"/>
            <a:ext cx="727747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0FD1150-BA57-45BB-9D62-496D51082FF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862496" y="864016"/>
            <a:ext cx="5274365" cy="24408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68B986A-0D75-4217-A2FA-CE0256405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62496" y="4417143"/>
            <a:ext cx="5274365" cy="1878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F19B3EA4-A56A-4A66-AEE0-BE36CD0945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96" y="3483951"/>
            <a:ext cx="990607" cy="55721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34DF20-310D-47D7-AE16-3A671296FE88}"/>
              </a:ext>
            </a:extLst>
          </p:cNvPr>
          <p:cNvSpPr/>
          <p:nvPr userDrawn="1"/>
        </p:nvSpPr>
        <p:spPr>
          <a:xfrm>
            <a:off x="-1501" y="-29029"/>
            <a:ext cx="4914523" cy="6916057"/>
          </a:xfrm>
          <a:prstGeom prst="rect">
            <a:avLst/>
          </a:prstGeom>
          <a:gradFill flip="none" rotWithShape="1">
            <a:gsLst>
              <a:gs pos="33000">
                <a:schemeClr val="tx1">
                  <a:alpha val="0"/>
                </a:schemeClr>
              </a:gs>
              <a:gs pos="97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0461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/ending varia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9BD5125-BD59-49D0-8894-5C92D71EAD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44" r="30843" b="9571"/>
          <a:stretch/>
        </p:blipFill>
        <p:spPr>
          <a:xfrm flipH="1">
            <a:off x="-2" y="0"/>
            <a:ext cx="4913021" cy="694197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3C4F188-7385-49E8-B65D-AAA7F6F56BC4}"/>
              </a:ext>
            </a:extLst>
          </p:cNvPr>
          <p:cNvSpPr/>
          <p:nvPr userDrawn="1"/>
        </p:nvSpPr>
        <p:spPr>
          <a:xfrm>
            <a:off x="4908077" y="0"/>
            <a:ext cx="7279624" cy="6858000"/>
          </a:xfrm>
          <a:prstGeom prst="rect">
            <a:avLst/>
          </a:prstGeom>
          <a:gradFill flip="none" rotWithShape="1">
            <a:gsLst>
              <a:gs pos="42000">
                <a:srgbClr val="000000">
                  <a:alpha val="36000"/>
                </a:srgbClr>
              </a:gs>
              <a:gs pos="23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45F77F-E722-4619-83B0-25E28E9D6EA5}"/>
              </a:ext>
            </a:extLst>
          </p:cNvPr>
          <p:cNvSpPr/>
          <p:nvPr userDrawn="1"/>
        </p:nvSpPr>
        <p:spPr>
          <a:xfrm>
            <a:off x="4908077" y="0"/>
            <a:ext cx="727747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0FD1150-BA57-45BB-9D62-496D51082FF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862496" y="864016"/>
            <a:ext cx="5274365" cy="24408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68B986A-0D75-4217-A2FA-CE0256405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62496" y="4417143"/>
            <a:ext cx="5274365" cy="1878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F19B3EA4-A56A-4A66-AEE0-BE36CD0945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96" y="3483951"/>
            <a:ext cx="990607" cy="55721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34DF20-310D-47D7-AE16-3A671296FE88}"/>
              </a:ext>
            </a:extLst>
          </p:cNvPr>
          <p:cNvSpPr/>
          <p:nvPr userDrawn="1"/>
        </p:nvSpPr>
        <p:spPr>
          <a:xfrm>
            <a:off x="-2816245" y="25922"/>
            <a:ext cx="7746520" cy="6916057"/>
          </a:xfrm>
          <a:prstGeom prst="rect">
            <a:avLst/>
          </a:prstGeom>
          <a:gradFill flip="none" rotWithShape="1">
            <a:gsLst>
              <a:gs pos="33000">
                <a:schemeClr val="tx1">
                  <a:alpha val="0"/>
                </a:schemeClr>
              </a:gs>
              <a:gs pos="97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166621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 variati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8824EC-F41E-4199-9389-95F7265905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7" b="7767"/>
          <a:stretch/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94D0BD-9689-452D-B12C-DB394AE9BEFF}"/>
              </a:ext>
            </a:extLst>
          </p:cNvPr>
          <p:cNvSpPr/>
          <p:nvPr userDrawn="1"/>
        </p:nvSpPr>
        <p:spPr>
          <a:xfrm>
            <a:off x="0" y="2"/>
            <a:ext cx="12192000" cy="685799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4000">
                <a:srgbClr val="000000"/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8CC42229-33E5-43B8-B5F4-07E7BCF4D9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074" y="1310327"/>
            <a:ext cx="1720940" cy="96803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7FD5F4-B533-41D5-9A65-BFE3F8C72CD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096000" y="2532560"/>
            <a:ext cx="5087996" cy="22374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Our mission is to help our customers to reach their full digital potential.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A9FE9C2-AFAA-4B18-A964-FBC72ED91C9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5024167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65E62D9-6409-460C-8B5D-CC9C32AF8D20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113230" y="5431010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7977977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 variati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8824EC-F41E-4199-9389-95F7265905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43" t="28057" r="-1" b="21639"/>
          <a:stretch/>
        </p:blipFill>
        <p:spPr>
          <a:xfrm flipH="1">
            <a:off x="0" y="0"/>
            <a:ext cx="12192000" cy="685799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974D27D-1AD8-46C9-8A45-A80B4C259211}"/>
              </a:ext>
            </a:extLst>
          </p:cNvPr>
          <p:cNvSpPr/>
          <p:nvPr userDrawn="1"/>
        </p:nvSpPr>
        <p:spPr>
          <a:xfrm>
            <a:off x="0" y="0"/>
            <a:ext cx="12192000" cy="685799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4000">
                <a:srgbClr val="000000"/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8CC42229-33E5-43B8-B5F4-07E7BCF4D9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778" y="1310327"/>
            <a:ext cx="1720940" cy="96803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7FD5F4-B533-41D5-9A65-BFE3F8C72CD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71510" y="2532560"/>
            <a:ext cx="5087996" cy="22374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Our mission is to help our customers to reach their full digital potential.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4F3744E-7C5A-4D9B-AC30-FC9247D3584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78733" y="5024167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E7D71DB-7558-425A-9482-5E175849A0F9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5963" y="5431010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3440526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 - contact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6" b="43456"/>
          <a:stretch/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91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05A6A4E-675F-4069-AC0F-7BB1E1EC1698}"/>
              </a:ext>
            </a:extLst>
          </p:cNvPr>
          <p:cNvSpPr/>
          <p:nvPr userDrawn="1"/>
        </p:nvSpPr>
        <p:spPr>
          <a:xfrm>
            <a:off x="7604947" y="1445132"/>
            <a:ext cx="1651363" cy="165136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14BB01-0F76-4B24-A047-3D59C98486A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25314" y="2374112"/>
            <a:ext cx="856149" cy="856149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41FF5C58-6389-4C31-9DD6-AB9BBA94001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947" y="4317808"/>
            <a:ext cx="354307" cy="3543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C5D0B61-BF6F-4EFC-AF6A-71F693BBBB9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4947" y="4724116"/>
            <a:ext cx="354307" cy="35430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ABE4DD8-01E5-4006-B0A5-DE49A9238C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4947" y="5130424"/>
            <a:ext cx="352659" cy="354307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7150082-530F-4868-ACC2-D9136949E4B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543139" y="3441857"/>
            <a:ext cx="3612541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2656A7BF-5EC4-45A7-9EF4-6AA8F11F64E6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7528565" y="3848700"/>
            <a:ext cx="3612541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D2D6A400-3696-4664-B7D3-2BED1A25CB0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269357" y="4364473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399CD52-AE76-490B-941E-F2DC329012AA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70682" y="4747465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1F0E8F5-BE51-4888-B397-6CFE198F568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272013" y="5106597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3013777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DB6CBD3-FD0D-4B01-97DD-B7188ECF2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568F1C0-EA3E-400A-8FDB-8FA1DD4A3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A3502AD-A09C-4D08-9AFC-B39D2E84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45C49B-E504-409D-AE48-56C8D95AB8C7}" type="datetimeFigureOut">
              <a:rPr lang="nl-BE" smtClean="0"/>
              <a:t>18/05/2022</a:t>
            </a:fld>
            <a:endParaRPr lang="nl-B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05FD4E1-C9EE-4A72-9DEC-5FF4B561D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BE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D8A9451-EE6D-47D8-9D4A-F42E41770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EC6185-D3A1-4C7E-BFC1-FC8447144222}" type="slidenum">
              <a:rPr lang="nl-BE" smtClean="0"/>
              <a:t>‹#›</a:t>
            </a:fld>
            <a:endParaRPr lang="nl-BE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FF7E746-EED7-4B91-A3DE-ABF2F6C3DB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4" b="7484"/>
          <a:stretch/>
        </p:blipFill>
        <p:spPr>
          <a:xfrm>
            <a:off x="0" y="29028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B28771A-FC14-4AB7-BAF1-95BF5511572E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0000">
                <a:srgbClr val="000000"/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524210CB-63A7-4110-A96B-B99754B519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90" b="38099"/>
          <a:stretch/>
        </p:blipFill>
        <p:spPr>
          <a:xfrm>
            <a:off x="242627" y="1930477"/>
            <a:ext cx="6458097" cy="1557130"/>
          </a:xfrm>
          <a:prstGeom prst="rect">
            <a:avLst/>
          </a:prstGeom>
        </p:spPr>
      </p:pic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19B5275-7526-4378-A3D6-0784A5E95F6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82433" y="4070705"/>
            <a:ext cx="5274365" cy="14179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CE1354F1-5F76-4FF2-B24D-7D5F0ECFDDE6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1076" y="5600268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5E60EDA-0ED5-4D0B-BCC4-FD92B3BDA67A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108306" y="6007111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29518266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 - contact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44883C7-2B67-4EF4-B249-CAD936A5E2E2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05A6A4E-675F-4069-AC0F-7BB1E1EC1698}"/>
              </a:ext>
            </a:extLst>
          </p:cNvPr>
          <p:cNvSpPr/>
          <p:nvPr userDrawn="1"/>
        </p:nvSpPr>
        <p:spPr>
          <a:xfrm>
            <a:off x="7604947" y="1445132"/>
            <a:ext cx="1651363" cy="165136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14BB01-0F76-4B24-A047-3D59C98486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25314" y="2374112"/>
            <a:ext cx="856149" cy="856149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41FF5C58-6389-4C31-9DD6-AB9BBA9400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947" y="4317808"/>
            <a:ext cx="354307" cy="3543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C5D0B61-BF6F-4EFC-AF6A-71F693BBBB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4947" y="4724116"/>
            <a:ext cx="354307" cy="35430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ABE4DD8-01E5-4006-B0A5-DE49A9238C5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4947" y="5130424"/>
            <a:ext cx="352659" cy="354307"/>
          </a:xfrm>
          <a:prstGeom prst="rect">
            <a:avLst/>
          </a:prstGeom>
        </p:spPr>
      </p:pic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CBE5F73-762E-4677-9343-175A84EAC13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543139" y="3441857"/>
            <a:ext cx="3612541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849ECE02-E8FF-4C6B-A355-8CAE425731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7560369" y="3848700"/>
            <a:ext cx="3612541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1D5F06B-6BC8-4118-B543-3A8DCC100EF4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269357" y="4364473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851EFE5-BA69-4D7D-AD83-A92FB9EF4E06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70682" y="4747465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82E7DCA1-FA35-41D7-BDC1-767341AC16A8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272013" y="5106597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2F4634D-AF41-4B7E-A0D5-C42A802C1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2" r="19049"/>
          <a:stretch/>
        </p:blipFill>
        <p:spPr>
          <a:xfrm>
            <a:off x="-77585" y="-109084"/>
            <a:ext cx="6173585" cy="705498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E7E727F-F159-4AFF-B8E4-BBAD5486D2F4}"/>
              </a:ext>
            </a:extLst>
          </p:cNvPr>
          <p:cNvSpPr/>
          <p:nvPr userDrawn="1"/>
        </p:nvSpPr>
        <p:spPr>
          <a:xfrm flipH="1">
            <a:off x="385874" y="-23359"/>
            <a:ext cx="5710126" cy="6967084"/>
          </a:xfrm>
          <a:prstGeom prst="rect">
            <a:avLst/>
          </a:prstGeom>
          <a:gradFill flip="none" rotWithShape="1">
            <a:gsLst>
              <a:gs pos="74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735083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A037CD62-DCD4-40DB-9EBB-44FF7AEE67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7145B0-CC6E-45F0-BCCD-CF11719163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9104" y="546756"/>
            <a:ext cx="9759306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A159A-B7F6-4849-BD49-379BCA12E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9103" y="1470580"/>
            <a:ext cx="9759305" cy="48406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FAB7BB1-9576-4E6B-B8AE-7CA0CACE375C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ADAF47-6F3F-4316-8CB9-9DEED6A4D7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57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67AD164-2D28-40E7-A261-F47DCBEE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9165" y="546756"/>
            <a:ext cx="976924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D4B1F8F-A4C8-4EE2-BC8C-9BA62CF8E9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470580"/>
            <a:ext cx="4785692" cy="48406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1D87AF-4648-4864-95B3-0EB685E1E40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752718" y="1453266"/>
            <a:ext cx="4785692" cy="48406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pic>
        <p:nvPicPr>
          <p:cNvPr id="11" name="Picture 10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DDF82745-A9DD-4997-9989-241513E774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4DDBB7A-62DE-489F-AE40-7DC2C593CABC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0D730F9-FF71-4C72-8950-966AF09C24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1451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3 vri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67AD164-2D28-40E7-A261-F47DCBEE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9165" y="546756"/>
            <a:ext cx="976924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pic>
        <p:nvPicPr>
          <p:cNvPr id="8" name="Picture 7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8C48D84B-22D0-49B8-B364-34786A337B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21539B-0298-436F-8140-7EF8E34C643A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9D68F5-A96A-4A11-A9BC-34D99EDDA7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8820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4 tabellen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6AC434A-5860-4081-A460-F7942B128074}"/>
              </a:ext>
            </a:extLst>
          </p:cNvPr>
          <p:cNvSpPr/>
          <p:nvPr userDrawn="1"/>
        </p:nvSpPr>
        <p:spPr>
          <a:xfrm>
            <a:off x="1787913" y="1470580"/>
            <a:ext cx="2884601" cy="4840663"/>
          </a:xfrm>
          <a:prstGeom prst="rect">
            <a:avLst/>
          </a:prstGeom>
          <a:solidFill>
            <a:srgbClr val="F47C52"/>
          </a:solidFill>
          <a:ln>
            <a:solidFill>
              <a:srgbClr val="F47C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67AD164-2D28-40E7-A261-F47DCBEE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9165" y="546756"/>
            <a:ext cx="976924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D4B1F8F-A4C8-4EE2-BC8C-9BA62CF8E9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48168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D01AC2-2071-40D9-AA8D-96A1D10EDC2F}"/>
              </a:ext>
            </a:extLst>
          </p:cNvPr>
          <p:cNvSpPr/>
          <p:nvPr userDrawn="1"/>
        </p:nvSpPr>
        <p:spPr>
          <a:xfrm>
            <a:off x="8653809" y="1470580"/>
            <a:ext cx="2884601" cy="4840663"/>
          </a:xfrm>
          <a:prstGeom prst="rect">
            <a:avLst/>
          </a:prstGeom>
          <a:solidFill>
            <a:srgbClr val="E8470E"/>
          </a:solidFill>
          <a:ln>
            <a:solidFill>
              <a:srgbClr val="E847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09AFD7-480F-4071-BB9D-0DB91D91C84A}"/>
              </a:ext>
            </a:extLst>
          </p:cNvPr>
          <p:cNvSpPr/>
          <p:nvPr userDrawn="1"/>
        </p:nvSpPr>
        <p:spPr>
          <a:xfrm>
            <a:off x="5227258" y="1470580"/>
            <a:ext cx="2884601" cy="4840663"/>
          </a:xfrm>
          <a:prstGeom prst="rect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63B087E-B288-4BD4-B829-F9000ECECE69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396939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E1C771A-33C1-4A43-A5D6-E3B92FB92BC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823490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1A51B47-542A-4CDA-A70E-8E3B34E3FC79}"/>
              </a:ext>
            </a:extLst>
          </p:cNvPr>
          <p:cNvSpPr/>
          <p:nvPr userDrawn="1"/>
        </p:nvSpPr>
        <p:spPr>
          <a:xfrm>
            <a:off x="1948168" y="5599522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265D0B-7F6A-4660-8D8D-C3F1A64595CF}"/>
              </a:ext>
            </a:extLst>
          </p:cNvPr>
          <p:cNvSpPr/>
          <p:nvPr userDrawn="1"/>
        </p:nvSpPr>
        <p:spPr>
          <a:xfrm>
            <a:off x="5396939" y="5613662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350790-3B64-4E57-98C7-AC8E0F44980F}"/>
              </a:ext>
            </a:extLst>
          </p:cNvPr>
          <p:cNvSpPr/>
          <p:nvPr userDrawn="1"/>
        </p:nvSpPr>
        <p:spPr>
          <a:xfrm>
            <a:off x="8823490" y="5613662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5" name="Picture 24" descr="A picture containing outdoor object, star, night, night sky&#10;&#10;Description automatically generated">
            <a:extLst>
              <a:ext uri="{FF2B5EF4-FFF2-40B4-BE49-F238E27FC236}">
                <a16:creationId xmlns:a16="http://schemas.microsoft.com/office/drawing/2014/main" id="{6BA02CD2-7C1F-4EFE-BB5F-F299E79D56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01" t="48065" b="35262"/>
          <a:stretch/>
        </p:blipFill>
        <p:spPr>
          <a:xfrm rot="5400000">
            <a:off x="-6439167" y="2606542"/>
            <a:ext cx="7564684" cy="1063487"/>
          </a:xfrm>
          <a:prstGeom prst="rect">
            <a:avLst/>
          </a:prstGeom>
        </p:spPr>
      </p:pic>
      <p:pic>
        <p:nvPicPr>
          <p:cNvPr id="27" name="Picture 26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40E9A69B-2A87-4286-B9BB-FB96BBE367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5DB3899-3155-41F7-BE88-CCE1046EBC72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CCAA305-3E81-4F4B-A353-A2CB5DC3831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7418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5 tabellen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6AC434A-5860-4081-A460-F7942B128074}"/>
              </a:ext>
            </a:extLst>
          </p:cNvPr>
          <p:cNvSpPr/>
          <p:nvPr userDrawn="1"/>
        </p:nvSpPr>
        <p:spPr>
          <a:xfrm>
            <a:off x="1782946" y="1461152"/>
            <a:ext cx="2884601" cy="4840663"/>
          </a:xfrm>
          <a:prstGeom prst="rect">
            <a:avLst/>
          </a:prstGeom>
          <a:solidFill>
            <a:schemeClr val="bg1"/>
          </a:solidFill>
          <a:ln w="38100">
            <a:solidFill>
              <a:srgbClr val="E847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67AD164-2D28-40E7-A261-F47DCBEE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82946" y="546756"/>
            <a:ext cx="9755464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D4B1F8F-A4C8-4EE2-BC8C-9BA62CF8E9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43201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D01AC2-2071-40D9-AA8D-96A1D10EDC2F}"/>
              </a:ext>
            </a:extLst>
          </p:cNvPr>
          <p:cNvSpPr/>
          <p:nvPr userDrawn="1"/>
        </p:nvSpPr>
        <p:spPr>
          <a:xfrm>
            <a:off x="8653809" y="1461152"/>
            <a:ext cx="2884601" cy="4840663"/>
          </a:xfrm>
          <a:prstGeom prst="rect">
            <a:avLst/>
          </a:prstGeom>
          <a:solidFill>
            <a:srgbClr val="FCD6C8"/>
          </a:solidFill>
          <a:ln w="38100">
            <a:solidFill>
              <a:srgbClr val="F588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09AFD7-480F-4071-BB9D-0DB91D91C84A}"/>
              </a:ext>
            </a:extLst>
          </p:cNvPr>
          <p:cNvSpPr/>
          <p:nvPr userDrawn="1"/>
        </p:nvSpPr>
        <p:spPr>
          <a:xfrm>
            <a:off x="5218377" y="1461152"/>
            <a:ext cx="2884601" cy="4840663"/>
          </a:xfrm>
          <a:prstGeom prst="rect">
            <a:avLst/>
          </a:prstGeom>
          <a:solidFill>
            <a:srgbClr val="FEF4F0"/>
          </a:solidFill>
          <a:ln w="381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63B087E-B288-4BD4-B829-F9000ECECE69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388058" y="1751024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E1C771A-33C1-4A43-A5D6-E3B92FB92BC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823490" y="1760452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1A51B47-542A-4CDA-A70E-8E3B34E3FC79}"/>
              </a:ext>
            </a:extLst>
          </p:cNvPr>
          <p:cNvSpPr/>
          <p:nvPr userDrawn="1"/>
        </p:nvSpPr>
        <p:spPr>
          <a:xfrm>
            <a:off x="1943201" y="5590094"/>
            <a:ext cx="2545237" cy="5090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265D0B-7F6A-4660-8D8D-C3F1A64595CF}"/>
              </a:ext>
            </a:extLst>
          </p:cNvPr>
          <p:cNvSpPr/>
          <p:nvPr userDrawn="1"/>
        </p:nvSpPr>
        <p:spPr>
          <a:xfrm>
            <a:off x="5388058" y="5594806"/>
            <a:ext cx="2545237" cy="5090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350790-3B64-4E57-98C7-AC8E0F44980F}"/>
              </a:ext>
            </a:extLst>
          </p:cNvPr>
          <p:cNvSpPr/>
          <p:nvPr userDrawn="1"/>
        </p:nvSpPr>
        <p:spPr>
          <a:xfrm>
            <a:off x="8823490" y="5604234"/>
            <a:ext cx="2545237" cy="5090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6" name="Picture 25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7DFC5ABF-3FD9-4491-9F36-87D3B4CCFB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F06385E-A5EB-430C-BAC1-68C3498346DD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D07D42A-AB5E-4ECC-BCEC-60EA4D50F3F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560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996103" y="0"/>
            <a:ext cx="11195898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BBD608F-C43C-4811-A15A-8B17AB47B7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7145B0-CC6E-45F0-BCCD-CF11719163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4135" y="546756"/>
            <a:ext cx="976427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A159A-B7F6-4849-BD49-379BCA12E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4135" y="1470580"/>
            <a:ext cx="9764274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814691-0148-496B-930A-367357C282FE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E7D6A8D-55E7-423E-95A3-7F701FC9E51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7948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1023731" y="0"/>
            <a:ext cx="1116827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CE5D7A2-FD32-48D3-B81C-60A814720A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9104" y="546756"/>
            <a:ext cx="9759306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F536DC6-CB5F-4019-947C-244B84328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36912D5-8C78-4D87-8882-1FB0B88D77C5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C25E8565-5007-454A-A7B4-9CB35F784C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470580"/>
            <a:ext cx="4785692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E914A23-C6E9-480C-BA6F-C7E416C4EE75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752718" y="1453266"/>
            <a:ext cx="4785692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9E6A0B-A6D3-4664-8610-1A08637BCF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6827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3 vri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973175" y="0"/>
            <a:ext cx="1121882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CE5D7A2-FD32-48D3-B81C-60A814720A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9104" y="546756"/>
            <a:ext cx="9759306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444871-D55F-4B74-8040-7787299538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C9BFAD0-2EA5-493E-AB81-9AC7D54921C0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63EB43-03B2-4F2E-908D-A78F36ACFB6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197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4 kolommen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973175" y="0"/>
            <a:ext cx="1121882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CE5D7A2-FD32-48D3-B81C-60A814720A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4135" y="546756"/>
            <a:ext cx="976427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0AA7C3-82DB-48D3-B012-EAC4D6E2FD92}"/>
              </a:ext>
            </a:extLst>
          </p:cNvPr>
          <p:cNvSpPr/>
          <p:nvPr userDrawn="1"/>
        </p:nvSpPr>
        <p:spPr>
          <a:xfrm>
            <a:off x="1787916" y="1470580"/>
            <a:ext cx="2884601" cy="4840663"/>
          </a:xfrm>
          <a:prstGeom prst="rect">
            <a:avLst/>
          </a:prstGeom>
          <a:solidFill>
            <a:srgbClr val="F47C52"/>
          </a:solidFill>
          <a:ln>
            <a:solidFill>
              <a:srgbClr val="F47C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952197C-32CD-4E45-9436-23ADB7AD48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48171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1F01AE-E424-4CF4-9E7D-4EF819674EDE}"/>
              </a:ext>
            </a:extLst>
          </p:cNvPr>
          <p:cNvSpPr/>
          <p:nvPr userDrawn="1"/>
        </p:nvSpPr>
        <p:spPr>
          <a:xfrm>
            <a:off x="8653809" y="1470580"/>
            <a:ext cx="2884601" cy="4840663"/>
          </a:xfrm>
          <a:prstGeom prst="rect">
            <a:avLst/>
          </a:prstGeom>
          <a:solidFill>
            <a:srgbClr val="E8470E"/>
          </a:solidFill>
          <a:ln>
            <a:solidFill>
              <a:srgbClr val="E847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698060-0962-4CE0-962E-67DBBDFE61FC}"/>
              </a:ext>
            </a:extLst>
          </p:cNvPr>
          <p:cNvSpPr/>
          <p:nvPr userDrawn="1"/>
        </p:nvSpPr>
        <p:spPr>
          <a:xfrm>
            <a:off x="5250327" y="1470580"/>
            <a:ext cx="2884601" cy="4840663"/>
          </a:xfrm>
          <a:prstGeom prst="rect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6598F4E-83FB-4A0A-B1EA-3F50FA25C031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420008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34C2070-4127-44C3-93E7-EFF641DD706B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823490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5F039E-C98C-416C-94CC-FE15B808BE57}"/>
              </a:ext>
            </a:extLst>
          </p:cNvPr>
          <p:cNvSpPr/>
          <p:nvPr userDrawn="1"/>
        </p:nvSpPr>
        <p:spPr>
          <a:xfrm>
            <a:off x="1948171" y="5599522"/>
            <a:ext cx="2545237" cy="509047"/>
          </a:xfrm>
          <a:prstGeom prst="rect">
            <a:avLst/>
          </a:prstGeom>
          <a:noFill/>
          <a:ln>
            <a:solidFill>
              <a:srgbClr val="0E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DF4AA0-768E-4D94-868D-8C5131126572}"/>
              </a:ext>
            </a:extLst>
          </p:cNvPr>
          <p:cNvSpPr/>
          <p:nvPr userDrawn="1"/>
        </p:nvSpPr>
        <p:spPr>
          <a:xfrm>
            <a:off x="5420008" y="5613662"/>
            <a:ext cx="2545237" cy="509047"/>
          </a:xfrm>
          <a:prstGeom prst="rect">
            <a:avLst/>
          </a:prstGeom>
          <a:noFill/>
          <a:ln>
            <a:solidFill>
              <a:srgbClr val="0E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14722B2-F4C8-4E23-979D-010A6C1B7E45}"/>
              </a:ext>
            </a:extLst>
          </p:cNvPr>
          <p:cNvSpPr/>
          <p:nvPr userDrawn="1"/>
        </p:nvSpPr>
        <p:spPr>
          <a:xfrm>
            <a:off x="8823490" y="5613662"/>
            <a:ext cx="2545237" cy="509047"/>
          </a:xfrm>
          <a:prstGeom prst="rect">
            <a:avLst/>
          </a:prstGeom>
          <a:noFill/>
          <a:ln>
            <a:solidFill>
              <a:srgbClr val="0E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65A9669-F534-4766-B46D-7FF2967AFE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21B926E-16FA-4105-9A5F-017D5CBB2E84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B83C501-0465-497B-901D-7C01DB8F85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965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varia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3738B3-AAF2-4244-9A26-0EF66ED92262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D8A9451-EE6D-47D8-9D4A-F42E41770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EC6185-D3A1-4C7E-BFC1-FC8447144222}" type="slidenum">
              <a:rPr lang="nl-BE" smtClean="0"/>
              <a:t>‹#›</a:t>
            </a:fld>
            <a:endParaRPr lang="nl-BE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3BBC2A-F172-4F8B-8324-E1ABDBF4E4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9" r="19049"/>
          <a:stretch/>
        </p:blipFill>
        <p:spPr>
          <a:xfrm>
            <a:off x="7531554" y="-40821"/>
            <a:ext cx="5374821" cy="6967084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75DA4EC6-BB3B-43BE-8830-DC2CD0EF56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90" b="38099"/>
          <a:stretch/>
        </p:blipFill>
        <p:spPr>
          <a:xfrm>
            <a:off x="242627" y="1930477"/>
            <a:ext cx="6458097" cy="1557130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E806CB2-1EEC-4BF4-9E28-121C43F4F7F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82433" y="4070705"/>
            <a:ext cx="5274365" cy="14179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E057EE6-EC54-4AE9-AB0C-8C8759E40F7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1076" y="5600268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AFF644CE-5ECA-4974-8805-88D45A31F3A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108306" y="6007111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2D3DE-5ECF-4705-A28B-A4CA5EA05B02}"/>
              </a:ext>
            </a:extLst>
          </p:cNvPr>
          <p:cNvSpPr/>
          <p:nvPr userDrawn="1"/>
        </p:nvSpPr>
        <p:spPr>
          <a:xfrm>
            <a:off x="7514324" y="-51027"/>
            <a:ext cx="5508506" cy="6967084"/>
          </a:xfrm>
          <a:prstGeom prst="rect">
            <a:avLst/>
          </a:prstGeom>
          <a:gradFill flip="none" rotWithShape="1">
            <a:gsLst>
              <a:gs pos="74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887176-F828-4EFF-AED3-AC130DF1F3D4}"/>
              </a:ext>
            </a:extLst>
          </p:cNvPr>
          <p:cNvSpPr/>
          <p:nvPr userDrawn="1"/>
        </p:nvSpPr>
        <p:spPr>
          <a:xfrm>
            <a:off x="7465104" y="101373"/>
            <a:ext cx="5710126" cy="6967084"/>
          </a:xfrm>
          <a:prstGeom prst="rect">
            <a:avLst/>
          </a:prstGeom>
          <a:gradFill flip="none" rotWithShape="1">
            <a:gsLst>
              <a:gs pos="74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527004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5 kolommen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1018761" y="0"/>
            <a:ext cx="1117323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CE5D7A2-FD32-48D3-B81C-60A814720A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9104" y="546756"/>
            <a:ext cx="9759306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B7215C-6837-495C-8B24-D882F1E7AF84}"/>
              </a:ext>
            </a:extLst>
          </p:cNvPr>
          <p:cNvSpPr/>
          <p:nvPr userDrawn="1"/>
        </p:nvSpPr>
        <p:spPr>
          <a:xfrm>
            <a:off x="1787916" y="1461152"/>
            <a:ext cx="2884601" cy="4840663"/>
          </a:xfrm>
          <a:prstGeom prst="rect">
            <a:avLst/>
          </a:prstGeom>
          <a:solidFill>
            <a:schemeClr val="tx1"/>
          </a:solidFill>
          <a:ln w="38100">
            <a:solidFill>
              <a:srgbClr val="E847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BA1838B-829C-4104-9D3C-5E74D278BE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48171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E37CB8-041E-43EB-9E14-53E69A5746F2}"/>
              </a:ext>
            </a:extLst>
          </p:cNvPr>
          <p:cNvSpPr/>
          <p:nvPr userDrawn="1"/>
        </p:nvSpPr>
        <p:spPr>
          <a:xfrm>
            <a:off x="8653809" y="1461152"/>
            <a:ext cx="2884601" cy="4840663"/>
          </a:xfrm>
          <a:prstGeom prst="rect">
            <a:avLst/>
          </a:prstGeom>
          <a:solidFill>
            <a:srgbClr val="1F1F1F"/>
          </a:solidFill>
          <a:ln w="38100">
            <a:solidFill>
              <a:srgbClr val="F47C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9D4611A-C32B-423D-A4B5-BF71863F468B}"/>
              </a:ext>
            </a:extLst>
          </p:cNvPr>
          <p:cNvSpPr/>
          <p:nvPr userDrawn="1"/>
        </p:nvSpPr>
        <p:spPr>
          <a:xfrm>
            <a:off x="5222714" y="1470580"/>
            <a:ext cx="2884601" cy="4840663"/>
          </a:xfrm>
          <a:prstGeom prst="rect">
            <a:avLst/>
          </a:prstGeom>
          <a:solidFill>
            <a:srgbClr val="111111"/>
          </a:solidFill>
          <a:ln w="381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4136273D-3A62-42C4-A24F-65D25FD94467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392395" y="1760452"/>
            <a:ext cx="2545237" cy="36269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816CF212-99C3-47C6-9523-20BEF74EDE8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823490" y="1760452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E2619E-6406-46CF-A830-0343D88C36BA}"/>
              </a:ext>
            </a:extLst>
          </p:cNvPr>
          <p:cNvSpPr/>
          <p:nvPr userDrawn="1"/>
        </p:nvSpPr>
        <p:spPr>
          <a:xfrm>
            <a:off x="1948171" y="5590094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D132123-1897-4B2C-BF58-E5C31682D6A1}"/>
              </a:ext>
            </a:extLst>
          </p:cNvPr>
          <p:cNvSpPr/>
          <p:nvPr userDrawn="1"/>
        </p:nvSpPr>
        <p:spPr>
          <a:xfrm>
            <a:off x="5392395" y="5604234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8FF9543-761B-4A27-9E38-F4B10B108957}"/>
              </a:ext>
            </a:extLst>
          </p:cNvPr>
          <p:cNvSpPr/>
          <p:nvPr userDrawn="1"/>
        </p:nvSpPr>
        <p:spPr>
          <a:xfrm>
            <a:off x="8823490" y="5604234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4240411-7073-4DEA-8C73-8A3B9E1ABD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262855CA-6034-4848-BF66-ABE60FD3FC43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482CE87-AA43-495D-9315-39EB361F6D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52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variati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3738B3-AAF2-4244-9A26-0EF66ED92262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D8A9451-EE6D-47D8-9D4A-F42E41770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EC6185-D3A1-4C7E-BFC1-FC8447144222}" type="slidenum">
              <a:rPr lang="nl-BE" smtClean="0"/>
              <a:t>‹#›</a:t>
            </a:fld>
            <a:endParaRPr lang="nl-BE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3BBC2A-F172-4F8B-8324-E1ABDBF4E4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5" t="21110" b="13264"/>
          <a:stretch/>
        </p:blipFill>
        <p:spPr>
          <a:xfrm flipH="1">
            <a:off x="7564294" y="-51027"/>
            <a:ext cx="4627705" cy="6967083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75DA4EC6-BB3B-43BE-8830-DC2CD0EF56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90" b="38099"/>
          <a:stretch/>
        </p:blipFill>
        <p:spPr>
          <a:xfrm>
            <a:off x="242627" y="1930477"/>
            <a:ext cx="6458097" cy="1557130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E806CB2-1EEC-4BF4-9E28-121C43F4F7F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82433" y="4070705"/>
            <a:ext cx="5274365" cy="14179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E057EE6-EC54-4AE9-AB0C-8C8759E40F7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1076" y="5600268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AFF644CE-5ECA-4974-8805-88D45A31F3A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108306" y="6007111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86372B-16BB-4241-BF43-46C13045390E}"/>
              </a:ext>
            </a:extLst>
          </p:cNvPr>
          <p:cNvSpPr/>
          <p:nvPr userDrawn="1"/>
        </p:nvSpPr>
        <p:spPr>
          <a:xfrm>
            <a:off x="7514324" y="-51027"/>
            <a:ext cx="5508506" cy="6967084"/>
          </a:xfrm>
          <a:prstGeom prst="rect">
            <a:avLst/>
          </a:prstGeom>
          <a:gradFill flip="none" rotWithShape="1">
            <a:gsLst>
              <a:gs pos="34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7900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6" b="43456"/>
          <a:stretch/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587175C9-1CB6-4AC0-8BC1-D913974F0E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0170" y="1190165"/>
            <a:ext cx="5748130" cy="6022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000">
                <a:solidFill>
                  <a:srgbClr val="FF672A"/>
                </a:solidFill>
              </a:defRPr>
            </a:lvl1pPr>
          </a:lstStyle>
          <a:p>
            <a:r>
              <a:rPr lang="en-US" dirty="0"/>
              <a:t>REFERENCE CASE</a:t>
            </a:r>
            <a:endParaRPr lang="nl-BE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82C86506-8B39-45D8-8402-DE37724E7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0169" y="1792448"/>
            <a:ext cx="5748130" cy="10694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2298F4-78F9-465E-AEC3-134171C9977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557" y="4293704"/>
            <a:ext cx="687152" cy="68715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4B25275-6F56-49F2-B294-27E5BAA4DD17}"/>
              </a:ext>
            </a:extLst>
          </p:cNvPr>
          <p:cNvCxnSpPr>
            <a:cxnSpLocks/>
          </p:cNvCxnSpPr>
          <p:nvPr userDrawn="1"/>
        </p:nvCxnSpPr>
        <p:spPr>
          <a:xfrm>
            <a:off x="1068119" y="4969568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563401A-5B14-461D-8E85-341E0AAB3001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060169" y="2968931"/>
            <a:ext cx="5748130" cy="6022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3818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challen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0" y="0"/>
            <a:ext cx="3975652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 flipV="1">
            <a:off x="3856382" y="0"/>
            <a:ext cx="8375374" cy="687986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-87464" y="-18097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3E7CFA-B618-4058-96F1-8E3731C2666F}"/>
              </a:ext>
            </a:extLst>
          </p:cNvPr>
          <p:cNvSpPr/>
          <p:nvPr userDrawn="1"/>
        </p:nvSpPr>
        <p:spPr>
          <a:xfrm>
            <a:off x="-87464" y="0"/>
            <a:ext cx="12406684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DC8A820-462B-4027-8B86-00D9C70E76D3}"/>
              </a:ext>
            </a:extLst>
          </p:cNvPr>
          <p:cNvSpPr txBox="1">
            <a:spLocks/>
          </p:cNvSpPr>
          <p:nvPr userDrawn="1"/>
        </p:nvSpPr>
        <p:spPr>
          <a:xfrm>
            <a:off x="1793652" y="546756"/>
            <a:ext cx="8614602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CHALLENGE</a:t>
            </a:r>
            <a:endParaRPr lang="nl-BE" b="1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C62C77A-0D04-4610-8A7F-005012421A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9046" y="1470580"/>
            <a:ext cx="8619207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rgbClr val="F2622C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C9030B-EB55-4872-86C9-E21333296487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7836B91C-2E80-42A5-BFE2-3B1A1B3BC147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FE11C7B-2203-4B43-9680-D00C22E4DE75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9B48EB6-3A2B-4F54-9D30-4EC6242F2837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E45D4E4-CA6D-420C-9C6F-F99ED14FAD86}"/>
              </a:ext>
            </a:extLst>
          </p:cNvPr>
          <p:cNvSpPr/>
          <p:nvPr userDrawn="1"/>
        </p:nvSpPr>
        <p:spPr>
          <a:xfrm>
            <a:off x="956801" y="158231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4165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challenge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0" y="0"/>
            <a:ext cx="3975652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 flipV="1">
            <a:off x="3856382" y="0"/>
            <a:ext cx="8375374" cy="687986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-87464" y="-18097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AE019E-9869-4CCF-8BC3-8C9FF194B8CD}"/>
              </a:ext>
            </a:extLst>
          </p:cNvPr>
          <p:cNvSpPr/>
          <p:nvPr userDrawn="1"/>
        </p:nvSpPr>
        <p:spPr>
          <a:xfrm>
            <a:off x="-87464" y="0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93350F7-F913-44F9-9EA3-52181A4C3976}"/>
              </a:ext>
            </a:extLst>
          </p:cNvPr>
          <p:cNvSpPr txBox="1">
            <a:spLocks/>
          </p:cNvSpPr>
          <p:nvPr userDrawn="1"/>
        </p:nvSpPr>
        <p:spPr>
          <a:xfrm>
            <a:off x="1793652" y="546756"/>
            <a:ext cx="8622558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CHALLENGE</a:t>
            </a:r>
            <a:endParaRPr lang="nl-BE" b="1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3FFFF8E-B319-4480-A9B0-7261ED256790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BB141E0-5C03-456D-B70F-A640FA395493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3336BF5-4AFA-49BB-8CC1-263AEB57AB77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6D9246-2E03-44AF-8DA9-42516FD14428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5745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advantages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0" y="-10933"/>
            <a:ext cx="3816626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>
            <a:off x="3816626" y="-21865"/>
            <a:ext cx="8375374" cy="687986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36D29D-58BE-4898-8126-B2B53CEAB3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93651" y="1470580"/>
            <a:ext cx="9330224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rgbClr val="F2622C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3E86423-5F96-4BEC-B0C5-1BDA01C99931}"/>
              </a:ext>
            </a:extLst>
          </p:cNvPr>
          <p:cNvSpPr txBox="1">
            <a:spLocks/>
          </p:cNvSpPr>
          <p:nvPr userDrawn="1"/>
        </p:nvSpPr>
        <p:spPr>
          <a:xfrm>
            <a:off x="1793651" y="546756"/>
            <a:ext cx="9330079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ADVANTAGES</a:t>
            </a:r>
            <a:endParaRPr lang="nl-BE" b="1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0838B53-6D8F-4E23-9513-D1E924C5A04E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CCE4802-21D5-405F-A56D-78EDCD6FF2DD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7AD7288-DB19-4D7F-8BB0-7812122AB09B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63D7628-555D-4384-86D1-CFB553682865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87EEC75E-1F61-42EC-B45A-FC5155DF4BA3}"/>
              </a:ext>
            </a:extLst>
          </p:cNvPr>
          <p:cNvSpPr/>
          <p:nvPr userDrawn="1"/>
        </p:nvSpPr>
        <p:spPr>
          <a:xfrm>
            <a:off x="956801" y="158231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18592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advantages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0" y="-10933"/>
            <a:ext cx="3816626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>
            <a:off x="3816626" y="-21865"/>
            <a:ext cx="8375374" cy="687986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3E86423-5F96-4BEC-B0C5-1BDA01C99931}"/>
              </a:ext>
            </a:extLst>
          </p:cNvPr>
          <p:cNvSpPr txBox="1">
            <a:spLocks/>
          </p:cNvSpPr>
          <p:nvPr userDrawn="1"/>
        </p:nvSpPr>
        <p:spPr>
          <a:xfrm>
            <a:off x="1793651" y="546756"/>
            <a:ext cx="9330079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ADVANTAGES</a:t>
            </a:r>
            <a:endParaRPr lang="nl-BE" b="1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0838B53-6D8F-4E23-9513-D1E924C5A04E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CCE4802-21D5-405F-A56D-78EDCD6FF2DD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7AD7288-DB19-4D7F-8BB0-7812122AB09B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63D7628-555D-4384-86D1-CFB553682865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87EEC75E-1F61-42EC-B45A-FC5155DF4BA3}"/>
              </a:ext>
            </a:extLst>
          </p:cNvPr>
          <p:cNvSpPr/>
          <p:nvPr userDrawn="1"/>
        </p:nvSpPr>
        <p:spPr>
          <a:xfrm>
            <a:off x="956801" y="158231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9358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925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86" r:id="rId3"/>
    <p:sldLayoutId id="2147483689" r:id="rId4"/>
    <p:sldLayoutId id="2147483649" r:id="rId5"/>
    <p:sldLayoutId id="2147483679" r:id="rId6"/>
    <p:sldLayoutId id="2147483683" r:id="rId7"/>
    <p:sldLayoutId id="2147483680" r:id="rId8"/>
    <p:sldLayoutId id="2147483688" r:id="rId9"/>
    <p:sldLayoutId id="2147483681" r:id="rId10"/>
    <p:sldLayoutId id="2147483682" r:id="rId11"/>
    <p:sldLayoutId id="2147483685" r:id="rId12"/>
    <p:sldLayoutId id="2147483691" r:id="rId13"/>
    <p:sldLayoutId id="2147483651" r:id="rId14"/>
    <p:sldLayoutId id="2147483662" r:id="rId15"/>
    <p:sldLayoutId id="2147483690" r:id="rId16"/>
    <p:sldLayoutId id="2147483663" r:id="rId17"/>
    <p:sldLayoutId id="2147483664" r:id="rId18"/>
    <p:sldLayoutId id="2147483676" r:id="rId19"/>
    <p:sldLayoutId id="2147483687" r:id="rId20"/>
    <p:sldLayoutId id="2147483652" r:id="rId21"/>
    <p:sldLayoutId id="2147483669" r:id="rId22"/>
    <p:sldLayoutId id="2147483668" r:id="rId23"/>
    <p:sldLayoutId id="2147483666" r:id="rId24"/>
    <p:sldLayoutId id="2147483670" r:id="rId25"/>
    <p:sldLayoutId id="2147483671" r:id="rId26"/>
    <p:sldLayoutId id="2147483672" r:id="rId27"/>
    <p:sldLayoutId id="2147483675" r:id="rId28"/>
    <p:sldLayoutId id="2147483674" r:id="rId29"/>
    <p:sldLayoutId id="2147483673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A102D0-E6D0-479E-A4A4-E667130F658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GB" dirty="0"/>
              <a:t>Demo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20F3A-BB97-4647-ADC7-8BC4E3DA8A9C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Vic Rottiers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3745C3-CB2A-41CE-AEAA-AFFCE97CEB9D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793182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165" y="546756"/>
            <a:ext cx="9769245" cy="725864"/>
          </a:xfrm>
        </p:spPr>
        <p:txBody>
          <a:bodyPr>
            <a:normAutofit/>
          </a:bodyPr>
          <a:lstStyle/>
          <a:p>
            <a:r>
              <a:rPr lang="en-GB" dirty="0"/>
              <a:t>VM Migration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470580"/>
            <a:ext cx="4785692" cy="4840663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‘</a:t>
            </a:r>
            <a:r>
              <a:rPr lang="en-GB" dirty="0" err="1"/>
              <a:t>Traditionele</a:t>
            </a:r>
            <a:r>
              <a:rPr lang="en-GB" dirty="0"/>
              <a:t> VM’ </a:t>
            </a:r>
            <a:r>
              <a:rPr lang="en-GB" dirty="0" err="1"/>
              <a:t>migreren</a:t>
            </a:r>
            <a:r>
              <a:rPr lang="en-GB" dirty="0"/>
              <a:t> </a:t>
            </a:r>
            <a:r>
              <a:rPr lang="en-GB" dirty="0" err="1"/>
              <a:t>naar</a:t>
            </a:r>
            <a:r>
              <a:rPr lang="en-GB" dirty="0"/>
              <a:t> Containerized workloads</a:t>
            </a:r>
          </a:p>
          <a:p>
            <a:pPr>
              <a:spcAft>
                <a:spcPts val="1200"/>
              </a:spcAft>
            </a:pPr>
            <a:r>
              <a:rPr lang="en-GB" dirty="0"/>
              <a:t>VM -&gt; </a:t>
            </a:r>
            <a:r>
              <a:rPr lang="en-GB" dirty="0" err="1"/>
              <a:t>migratie</a:t>
            </a:r>
            <a:r>
              <a:rPr lang="en-GB" dirty="0"/>
              <a:t> -&gt; deployment -&gt; app op cluster</a:t>
            </a:r>
          </a:p>
          <a:p>
            <a:endParaRPr lang="en-BE" dirty="0"/>
          </a:p>
        </p:txBody>
      </p:sp>
      <p:pic>
        <p:nvPicPr>
          <p:cNvPr id="2050" name="Picture 2" descr="Migrate and modernize with anthos">
            <a:extLst>
              <a:ext uri="{FF2B5EF4-FFF2-40B4-BE49-F238E27FC236}">
                <a16:creationId xmlns:a16="http://schemas.microsoft.com/office/drawing/2014/main" id="{43A77A57-2B79-4DF5-9F8D-6A49A3CCA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52718" y="2180659"/>
            <a:ext cx="4785692" cy="3385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pgrade to containers with ease logo">
            <a:extLst>
              <a:ext uri="{FF2B5EF4-FFF2-40B4-BE49-F238E27FC236}">
                <a16:creationId xmlns:a16="http://schemas.microsoft.com/office/drawing/2014/main" id="{82CFB9B3-5104-4614-94D5-7B66DCC18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650" y="5281613"/>
            <a:ext cx="2857500" cy="147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9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Anthos Service Mesh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nl-BE" dirty="0" err="1"/>
              <a:t>Mesh</a:t>
            </a:r>
            <a:r>
              <a:rPr lang="nl-BE" dirty="0"/>
              <a:t> van microservices</a:t>
            </a:r>
          </a:p>
          <a:p>
            <a:pPr>
              <a:spcAft>
                <a:spcPts val="1200"/>
              </a:spcAft>
            </a:pPr>
            <a:r>
              <a:rPr lang="nl-BE" dirty="0"/>
              <a:t>Manage, </a:t>
            </a:r>
            <a:r>
              <a:rPr lang="nl-BE" dirty="0" err="1"/>
              <a:t>observe</a:t>
            </a:r>
            <a:r>
              <a:rPr lang="nl-BE" dirty="0"/>
              <a:t> &amp; secure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nl-BE" sz="1800" b="1" kern="600" dirty="0"/>
              <a:t>Traffic management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nl-BE" sz="1800" b="1" kern="600" dirty="0"/>
              <a:t>Monitoring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nl-BE" sz="1800" b="1" kern="600" dirty="0"/>
              <a:t>Security </a:t>
            </a:r>
          </a:p>
          <a:p>
            <a:pPr>
              <a:spcAft>
                <a:spcPts val="1200"/>
              </a:spcAft>
            </a:pPr>
            <a:r>
              <a:rPr lang="nl-BE" dirty="0"/>
              <a:t>“</a:t>
            </a:r>
            <a:r>
              <a:rPr lang="nl-BE" dirty="0" err="1"/>
              <a:t>Think</a:t>
            </a:r>
            <a:r>
              <a:rPr lang="nl-BE" dirty="0"/>
              <a:t> services first”</a:t>
            </a:r>
          </a:p>
        </p:txBody>
      </p:sp>
      <p:pic>
        <p:nvPicPr>
          <p:cNvPr id="12290" name="Picture 2" descr="Illustration of a laptop, data base, stack of web pages, and game controller linked to cloud.">
            <a:extLst>
              <a:ext uri="{FF2B5EF4-FFF2-40B4-BE49-F238E27FC236}">
                <a16:creationId xmlns:a16="http://schemas.microsoft.com/office/drawing/2014/main" id="{96932C83-2733-457F-912B-34FD0A47F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300" y="1604962"/>
            <a:ext cx="4587546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840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Anthos Service Mesh</a:t>
            </a:r>
            <a:endParaRPr lang="en-BE" dirty="0"/>
          </a:p>
        </p:txBody>
      </p:sp>
      <p:pic>
        <p:nvPicPr>
          <p:cNvPr id="1026" name="Picture 2" descr="Blue circle icon with computer monitor and gears">
            <a:extLst>
              <a:ext uri="{FF2B5EF4-FFF2-40B4-BE49-F238E27FC236}">
                <a16:creationId xmlns:a16="http://schemas.microsoft.com/office/drawing/2014/main" id="{85784C95-CACF-9D45-32DD-6C79FFA75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3511" y="1272620"/>
            <a:ext cx="876300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77EDC5-85D9-F589-71E9-F02EFA7D6A7A}"/>
              </a:ext>
            </a:extLst>
          </p:cNvPr>
          <p:cNvSpPr txBox="1"/>
          <p:nvPr/>
        </p:nvSpPr>
        <p:spPr>
          <a:xfrm>
            <a:off x="3083076" y="2148920"/>
            <a:ext cx="28956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Fully</a:t>
            </a:r>
            <a:r>
              <a:rPr lang="nl-BE" dirty="0"/>
              <a:t> </a:t>
            </a:r>
            <a:r>
              <a:rPr lang="nl-BE" dirty="0" err="1"/>
              <a:t>managed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Focus op services, niet op onderliggende technologieën</a:t>
            </a:r>
            <a:endParaRPr lang="en-BE" dirty="0"/>
          </a:p>
        </p:txBody>
      </p:sp>
      <p:pic>
        <p:nvPicPr>
          <p:cNvPr id="1028" name="Picture 4" descr="Blue circle icon with security shield over bar graph">
            <a:extLst>
              <a:ext uri="{FF2B5EF4-FFF2-40B4-BE49-F238E27FC236}">
                <a16:creationId xmlns:a16="http://schemas.microsoft.com/office/drawing/2014/main" id="{BEA93DD7-C1A4-14C1-AD7F-017F3DCFD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3511" y="4098082"/>
            <a:ext cx="876300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251DE5-9417-1744-AB0B-E03CC36EA001}"/>
              </a:ext>
            </a:extLst>
          </p:cNvPr>
          <p:cNvSpPr txBox="1"/>
          <p:nvPr/>
        </p:nvSpPr>
        <p:spPr>
          <a:xfrm>
            <a:off x="7201318" y="2148920"/>
            <a:ext cx="28956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Understand </a:t>
            </a:r>
            <a:r>
              <a:rPr lang="nl-BE" dirty="0" err="1"/>
              <a:t>your</a:t>
            </a:r>
            <a:r>
              <a:rPr lang="nl-BE" dirty="0"/>
              <a:t> apps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Uitgebreide </a:t>
            </a:r>
            <a:r>
              <a:rPr lang="nl-BE" dirty="0" err="1"/>
              <a:t>logging</a:t>
            </a:r>
            <a:r>
              <a:rPr lang="nl-BE" dirty="0"/>
              <a:t>, monitoring, </a:t>
            </a:r>
            <a:r>
              <a:rPr lang="nl-BE" dirty="0" err="1"/>
              <a:t>tracing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Inzichten in </a:t>
            </a:r>
            <a:r>
              <a:rPr lang="nl-BE" dirty="0" err="1"/>
              <a:t>performantie</a:t>
            </a:r>
            <a:r>
              <a:rPr lang="nl-BE" dirty="0"/>
              <a:t>, efficiëntie, …</a:t>
            </a:r>
            <a:endParaRPr lang="en-BE" dirty="0"/>
          </a:p>
        </p:txBody>
      </p:sp>
      <p:pic>
        <p:nvPicPr>
          <p:cNvPr id="1030" name="Picture 6" descr="Blue circle icon with bar graph balancing gear wheel">
            <a:extLst>
              <a:ext uri="{FF2B5EF4-FFF2-40B4-BE49-F238E27FC236}">
                <a16:creationId xmlns:a16="http://schemas.microsoft.com/office/drawing/2014/main" id="{B1925728-55BE-BE65-9B09-56B3ABAFB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488" y="1272620"/>
            <a:ext cx="876300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ue circle icon of magnifying glass focused on one of interconnected nodes">
            <a:extLst>
              <a:ext uri="{FF2B5EF4-FFF2-40B4-BE49-F238E27FC236}">
                <a16:creationId xmlns:a16="http://schemas.microsoft.com/office/drawing/2014/main" id="{6AE0AECA-CB68-699B-C494-2193B493B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955" y="4098082"/>
            <a:ext cx="876300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35687B-7DA5-0DC5-6F08-2B5C09A5CF07}"/>
              </a:ext>
            </a:extLst>
          </p:cNvPr>
          <p:cNvSpPr txBox="1"/>
          <p:nvPr/>
        </p:nvSpPr>
        <p:spPr>
          <a:xfrm>
            <a:off x="3083076" y="4974382"/>
            <a:ext cx="28956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Security </a:t>
            </a:r>
            <a:r>
              <a:rPr lang="nl-BE" dirty="0" err="1"/>
              <a:t>simplified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Zero-trust security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Authenticatie, autorisatie en encryptie monitoren en managen</a:t>
            </a:r>
            <a:endParaRPr lang="en-B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4880CC-6AA0-FCC3-87D9-F6CCE61E0614}"/>
              </a:ext>
            </a:extLst>
          </p:cNvPr>
          <p:cNvSpPr txBox="1"/>
          <p:nvPr/>
        </p:nvSpPr>
        <p:spPr>
          <a:xfrm>
            <a:off x="7201318" y="4974382"/>
            <a:ext cx="28956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Traffic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Controle over het verkeer doorheen de </a:t>
            </a:r>
            <a:r>
              <a:rPr lang="nl-BE" dirty="0" err="1"/>
              <a:t>mesh</a:t>
            </a:r>
            <a:r>
              <a:rPr lang="nl-B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Traffic monitoring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24127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Anthos Service Mesh</a:t>
            </a:r>
            <a:endParaRPr lang="en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8609ED-E5AB-8252-750C-161723300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455" y="1272620"/>
            <a:ext cx="6735090" cy="520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502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Cloud Run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4" y="1470580"/>
            <a:ext cx="5576181" cy="4840663"/>
          </a:xfrm>
        </p:spPr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nl-BE" dirty="0"/>
              <a:t>“Serverless Development Platform”</a:t>
            </a:r>
          </a:p>
          <a:p>
            <a:pPr>
              <a:spcAft>
                <a:spcPts val="1200"/>
              </a:spcAft>
            </a:pPr>
            <a:r>
              <a:rPr lang="nl-BE" dirty="0"/>
              <a:t>Abstracte laag -&gt; management layer</a:t>
            </a:r>
          </a:p>
          <a:p>
            <a:pPr>
              <a:spcAft>
                <a:spcPts val="1200"/>
              </a:spcAft>
            </a:pPr>
            <a:r>
              <a:rPr lang="nl-BE" dirty="0"/>
              <a:t>Geen technische kennis over Kubernetes of infrastructuur nodig</a:t>
            </a:r>
          </a:p>
          <a:p>
            <a:pPr>
              <a:spcAft>
                <a:spcPts val="1200"/>
              </a:spcAft>
            </a:pPr>
            <a:r>
              <a:rPr lang="nl-BE" dirty="0"/>
              <a:t>Bruikbaar voor developers</a:t>
            </a:r>
          </a:p>
        </p:txBody>
      </p:sp>
      <p:pic>
        <p:nvPicPr>
          <p:cNvPr id="1026" name="Picture 2" descr="Cloud Run for Anthos">
            <a:extLst>
              <a:ext uri="{FF2B5EF4-FFF2-40B4-BE49-F238E27FC236}">
                <a16:creationId xmlns:a16="http://schemas.microsoft.com/office/drawing/2014/main" id="{6B8252E8-4B68-D471-F7C1-37E135B0D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793" y="909688"/>
            <a:ext cx="2655460" cy="250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3172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Cloud Run</a:t>
            </a:r>
            <a:endParaRPr lang="en-B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A0B5AE-16F4-C261-F24A-0F109B94D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4"/>
          <a:stretch/>
        </p:blipFill>
        <p:spPr>
          <a:xfrm>
            <a:off x="1769165" y="1616552"/>
            <a:ext cx="1175872" cy="11685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7FFF966-00C7-7E02-E2AA-4E63F4E344FA}"/>
              </a:ext>
            </a:extLst>
          </p:cNvPr>
          <p:cNvSpPr txBox="1"/>
          <p:nvPr/>
        </p:nvSpPr>
        <p:spPr>
          <a:xfrm>
            <a:off x="5076747" y="3057002"/>
            <a:ext cx="26270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rgbClr val="202124"/>
                </a:solidFill>
                <a:effectLst/>
                <a:latin typeface="Google Sans"/>
              </a:rPr>
              <a:t>Operational flexibility of Kubernetes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Google Sans"/>
              </a:rPr>
              <a:t>Autoscaling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02124"/>
                </a:solidFill>
                <a:effectLst/>
                <a:latin typeface="Google Sans"/>
              </a:rPr>
              <a:t>Automatic networking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Google Sans"/>
              </a:rPr>
              <a:t>Interoperability</a:t>
            </a:r>
            <a:endParaRPr lang="en-GB" b="0" i="0" dirty="0">
              <a:solidFill>
                <a:srgbClr val="202124"/>
              </a:solidFill>
              <a:effectLst/>
              <a:latin typeface="Google Sans"/>
            </a:endParaRPr>
          </a:p>
          <a:p>
            <a:endParaRPr lang="en-BE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B0A920-D171-A400-147B-856DB83FDC08}"/>
              </a:ext>
            </a:extLst>
          </p:cNvPr>
          <p:cNvSpPr txBox="1"/>
          <p:nvPr/>
        </p:nvSpPr>
        <p:spPr>
          <a:xfrm>
            <a:off x="8384329" y="3057002"/>
            <a:ext cx="23293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0" i="0" dirty="0">
                <a:solidFill>
                  <a:srgbClr val="202124"/>
                </a:solidFill>
                <a:effectLst/>
                <a:latin typeface="Google Sans"/>
              </a:rPr>
              <a:t>Serverless anywhere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Google Sans"/>
              </a:rPr>
              <a:t>Anthos Clusters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 err="1">
                <a:solidFill>
                  <a:srgbClr val="202124"/>
                </a:solidFill>
                <a:effectLst/>
                <a:latin typeface="Google Sans"/>
              </a:rPr>
              <a:t>Multi</a:t>
            </a:r>
            <a:r>
              <a:rPr lang="en-GB" dirty="0" err="1">
                <a:solidFill>
                  <a:srgbClr val="202124"/>
                </a:solidFill>
                <a:latin typeface="Google Sans"/>
              </a:rPr>
              <a:t>cloud</a:t>
            </a:r>
            <a:endParaRPr lang="en-GB" b="0" i="0" dirty="0">
              <a:solidFill>
                <a:srgbClr val="202124"/>
              </a:solidFill>
              <a:effectLst/>
              <a:latin typeface="Google San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193BFD-D268-27C7-A74C-530968E926AA}"/>
              </a:ext>
            </a:extLst>
          </p:cNvPr>
          <p:cNvSpPr txBox="1"/>
          <p:nvPr/>
        </p:nvSpPr>
        <p:spPr>
          <a:xfrm>
            <a:off x="1662987" y="3057002"/>
            <a:ext cx="29699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0" i="0" dirty="0">
                <a:solidFill>
                  <a:srgbClr val="202124"/>
                </a:solidFill>
                <a:effectLst/>
                <a:latin typeface="Google Sans"/>
              </a:rPr>
              <a:t>Simplify development complexity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b="0" i="0" dirty="0" err="1">
                <a:solidFill>
                  <a:srgbClr val="202124"/>
                </a:solidFill>
                <a:effectLst/>
                <a:latin typeface="Google Sans"/>
              </a:rPr>
              <a:t>Abstracte</a:t>
            </a:r>
            <a:r>
              <a:rPr lang="en-GB" b="0" i="0" dirty="0">
                <a:solidFill>
                  <a:srgbClr val="202124"/>
                </a:solidFill>
                <a:effectLst/>
                <a:latin typeface="Google Sans"/>
              </a:rPr>
              <a:t> </a:t>
            </a:r>
            <a:r>
              <a:rPr lang="en-GB" b="0" i="0" dirty="0" err="1">
                <a:solidFill>
                  <a:srgbClr val="202124"/>
                </a:solidFill>
                <a:effectLst/>
                <a:latin typeface="Google Sans"/>
              </a:rPr>
              <a:t>laag</a:t>
            </a:r>
            <a:endParaRPr lang="en-GB" b="0" i="0" dirty="0">
              <a:solidFill>
                <a:srgbClr val="202124"/>
              </a:solidFill>
              <a:effectLst/>
              <a:latin typeface="Google Sans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202124"/>
                </a:solidFill>
                <a:latin typeface="Google Sans"/>
              </a:rPr>
              <a:t>Automatische</a:t>
            </a:r>
            <a:r>
              <a:rPr lang="en-GB" dirty="0">
                <a:solidFill>
                  <a:srgbClr val="202124"/>
                </a:solidFill>
                <a:latin typeface="Google Sans"/>
              </a:rPr>
              <a:t> </a:t>
            </a:r>
            <a:r>
              <a:rPr lang="en-GB" dirty="0" err="1">
                <a:solidFill>
                  <a:srgbClr val="202124"/>
                </a:solidFill>
                <a:latin typeface="Google Sans"/>
              </a:rPr>
              <a:t>aanmaak</a:t>
            </a:r>
            <a:r>
              <a:rPr lang="en-GB" dirty="0">
                <a:solidFill>
                  <a:srgbClr val="202124"/>
                </a:solidFill>
                <a:latin typeface="Google Sans"/>
              </a:rPr>
              <a:t> van </a:t>
            </a:r>
            <a:r>
              <a:rPr lang="en-GB" dirty="0" err="1">
                <a:solidFill>
                  <a:srgbClr val="202124"/>
                </a:solidFill>
                <a:latin typeface="Google Sans"/>
              </a:rPr>
              <a:t>infrastructuur</a:t>
            </a:r>
            <a:endParaRPr lang="en-GB" b="0" i="0" dirty="0">
              <a:solidFill>
                <a:srgbClr val="202124"/>
              </a:solidFill>
              <a:effectLst/>
              <a:latin typeface="Google San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90F6A4D-3A38-691F-3D18-00DE9F453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36" r="1"/>
          <a:stretch/>
        </p:blipFill>
        <p:spPr>
          <a:xfrm>
            <a:off x="5174944" y="1616551"/>
            <a:ext cx="1175872" cy="116853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9606584-B349-A00E-959D-BA062E0B4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723" y="1616551"/>
            <a:ext cx="1149610" cy="116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048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6494400" cy="864016"/>
          </a:xfrm>
        </p:spPr>
        <p:txBody>
          <a:bodyPr/>
          <a:lstStyle/>
          <a:p>
            <a:r>
              <a:rPr lang="en-GB" dirty="0"/>
              <a:t>Planning - Milestones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1506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F2136-78E0-438E-8F65-C30B1D5E5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08" y="426408"/>
            <a:ext cx="9759306" cy="725864"/>
          </a:xfrm>
        </p:spPr>
        <p:txBody>
          <a:bodyPr/>
          <a:lstStyle/>
          <a:p>
            <a:r>
              <a:rPr lang="en-GB" dirty="0"/>
              <a:t>Milestones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B031-5CA3-40DD-A8BB-A7489E3DB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5571" y="1042981"/>
            <a:ext cx="3989457" cy="934792"/>
          </a:xfrm>
        </p:spPr>
        <p:txBody>
          <a:bodyPr/>
          <a:lstStyle/>
          <a:p>
            <a:pPr marL="0" indent="0" algn="r">
              <a:buNone/>
            </a:pPr>
            <a:r>
              <a:rPr lang="en-GB" dirty="0"/>
              <a:t>Intro </a:t>
            </a:r>
            <a:r>
              <a:rPr lang="en-GB" dirty="0" err="1"/>
              <a:t>documentatie</a:t>
            </a:r>
            <a:r>
              <a:rPr lang="en-GB" dirty="0"/>
              <a:t> &amp; </a:t>
            </a:r>
            <a:r>
              <a:rPr lang="en-GB" dirty="0" err="1"/>
              <a:t>opstart</a:t>
            </a:r>
            <a:r>
              <a:rPr lang="en-GB" dirty="0"/>
              <a:t> project (K8s)</a:t>
            </a:r>
            <a:endParaRPr lang="en-BE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BA56AD2-BDA0-4701-9203-0AA5A3ACB35B}"/>
              </a:ext>
            </a:extLst>
          </p:cNvPr>
          <p:cNvCxnSpPr>
            <a:cxnSpLocks/>
          </p:cNvCxnSpPr>
          <p:nvPr/>
        </p:nvCxnSpPr>
        <p:spPr>
          <a:xfrm>
            <a:off x="6022234" y="230163"/>
            <a:ext cx="0" cy="5789637"/>
          </a:xfrm>
          <a:prstGeom prst="straightConnector1">
            <a:avLst/>
          </a:prstGeom>
          <a:ln w="107950">
            <a:solidFill>
              <a:srgbClr val="F2622C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630F8B6E-7EBD-4587-9B7A-BD7912D566A5}"/>
              </a:ext>
            </a:extLst>
          </p:cNvPr>
          <p:cNvSpPr/>
          <p:nvPr/>
        </p:nvSpPr>
        <p:spPr>
          <a:xfrm>
            <a:off x="5878234" y="1366377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AB0D906-889B-486E-BEA7-F410460AA588}"/>
              </a:ext>
            </a:extLst>
          </p:cNvPr>
          <p:cNvSpPr/>
          <p:nvPr/>
        </p:nvSpPr>
        <p:spPr>
          <a:xfrm>
            <a:off x="5878234" y="5522101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E18337-0848-4644-9FA6-FD5C41889592}"/>
              </a:ext>
            </a:extLst>
          </p:cNvPr>
          <p:cNvSpPr txBox="1">
            <a:spLocks/>
          </p:cNvSpPr>
          <p:nvPr/>
        </p:nvSpPr>
        <p:spPr>
          <a:xfrm>
            <a:off x="6313767" y="5198705"/>
            <a:ext cx="3989457" cy="9347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Anthos cluster op Cloud </a:t>
            </a:r>
            <a:r>
              <a:rPr lang="en-GB" dirty="0" err="1"/>
              <a:t>platformen</a:t>
            </a:r>
            <a:endParaRPr lang="en-B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0A29A6D-49D3-4876-820C-D2BF1252CD83}"/>
              </a:ext>
            </a:extLst>
          </p:cNvPr>
          <p:cNvSpPr txBox="1">
            <a:spLocks/>
          </p:cNvSpPr>
          <p:nvPr/>
        </p:nvSpPr>
        <p:spPr>
          <a:xfrm>
            <a:off x="4529032" y="5470703"/>
            <a:ext cx="1493202" cy="288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30-03-2022</a:t>
            </a:r>
            <a:endParaRPr lang="en-BE" sz="18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6A608BC-6B1F-44EC-9CEC-11F4F1F8D847}"/>
              </a:ext>
            </a:extLst>
          </p:cNvPr>
          <p:cNvSpPr txBox="1">
            <a:spLocks/>
          </p:cNvSpPr>
          <p:nvPr/>
        </p:nvSpPr>
        <p:spPr>
          <a:xfrm>
            <a:off x="6235887" y="1346762"/>
            <a:ext cx="1493202" cy="488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9-03-2022</a:t>
            </a:r>
            <a:endParaRPr lang="en-BE" sz="18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3E8CB3A-6224-4BFE-B857-FA4D8FEE1F84}"/>
              </a:ext>
            </a:extLst>
          </p:cNvPr>
          <p:cNvSpPr/>
          <p:nvPr/>
        </p:nvSpPr>
        <p:spPr>
          <a:xfrm>
            <a:off x="5881767" y="168857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1985AE9-3B2F-4172-BD4D-45BB84C28A7D}"/>
              </a:ext>
            </a:extLst>
          </p:cNvPr>
          <p:cNvSpPr/>
          <p:nvPr/>
        </p:nvSpPr>
        <p:spPr>
          <a:xfrm>
            <a:off x="5973634" y="5971066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F5AA924-8C13-4C83-ABC0-DBACDF4CE1DE}"/>
              </a:ext>
            </a:extLst>
          </p:cNvPr>
          <p:cNvSpPr/>
          <p:nvPr/>
        </p:nvSpPr>
        <p:spPr>
          <a:xfrm>
            <a:off x="5973634" y="6191603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BD5A304-330A-4DE8-846A-6B1AB0668B6A}"/>
              </a:ext>
            </a:extLst>
          </p:cNvPr>
          <p:cNvSpPr/>
          <p:nvPr/>
        </p:nvSpPr>
        <p:spPr>
          <a:xfrm>
            <a:off x="5973634" y="6509607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6A236ED-FCB4-4E43-9EE9-C436A4F3A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08" y="2458235"/>
            <a:ext cx="5350512" cy="6586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1A393BE6-B482-46C1-9B13-77AABF957A66}"/>
              </a:ext>
            </a:extLst>
          </p:cNvPr>
          <p:cNvSpPr/>
          <p:nvPr/>
        </p:nvSpPr>
        <p:spPr>
          <a:xfrm>
            <a:off x="5914234" y="2679567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A10A8F7-10E0-4272-9DA7-39A10F952592}"/>
              </a:ext>
            </a:extLst>
          </p:cNvPr>
          <p:cNvSpPr/>
          <p:nvPr/>
        </p:nvSpPr>
        <p:spPr>
          <a:xfrm>
            <a:off x="5598094" y="2679567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383FA-9A5A-4773-A2A6-B9C8ADB2F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593" y="2284628"/>
            <a:ext cx="4414115" cy="26404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A9861401-5D7F-4D77-8C9C-1D8304809FAB}"/>
              </a:ext>
            </a:extLst>
          </p:cNvPr>
          <p:cNvSpPr/>
          <p:nvPr/>
        </p:nvSpPr>
        <p:spPr>
          <a:xfrm>
            <a:off x="6230374" y="3980942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A29ACAE-062A-42F5-94ED-44D3E61D82C6}"/>
              </a:ext>
            </a:extLst>
          </p:cNvPr>
          <p:cNvSpPr/>
          <p:nvPr/>
        </p:nvSpPr>
        <p:spPr>
          <a:xfrm>
            <a:off x="5914234" y="3980942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672563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F2136-78E0-438E-8F65-C30B1D5E5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08" y="426408"/>
            <a:ext cx="9759306" cy="725864"/>
          </a:xfrm>
        </p:spPr>
        <p:txBody>
          <a:bodyPr/>
          <a:lstStyle/>
          <a:p>
            <a:r>
              <a:rPr lang="en-GB" dirty="0"/>
              <a:t>Milestones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B031-5CA3-40DD-A8BB-A7489E3DB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65165" y="3963289"/>
            <a:ext cx="3989457" cy="488875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Service Mesh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BA56AD2-BDA0-4701-9203-0AA5A3ACB35B}"/>
              </a:ext>
            </a:extLst>
          </p:cNvPr>
          <p:cNvCxnSpPr>
            <a:cxnSpLocks/>
          </p:cNvCxnSpPr>
          <p:nvPr/>
        </p:nvCxnSpPr>
        <p:spPr>
          <a:xfrm>
            <a:off x="6022234" y="647700"/>
            <a:ext cx="0" cy="6081736"/>
          </a:xfrm>
          <a:prstGeom prst="straightConnector1">
            <a:avLst/>
          </a:prstGeom>
          <a:ln w="107950">
            <a:solidFill>
              <a:srgbClr val="F2622C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630F8B6E-7EBD-4587-9B7A-BD7912D566A5}"/>
              </a:ext>
            </a:extLst>
          </p:cNvPr>
          <p:cNvSpPr/>
          <p:nvPr/>
        </p:nvSpPr>
        <p:spPr>
          <a:xfrm>
            <a:off x="5878234" y="4063727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AB0D906-889B-486E-BEA7-F410460AA588}"/>
              </a:ext>
            </a:extLst>
          </p:cNvPr>
          <p:cNvSpPr/>
          <p:nvPr/>
        </p:nvSpPr>
        <p:spPr>
          <a:xfrm>
            <a:off x="5878234" y="5625106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E18337-0848-4644-9FA6-FD5C41889592}"/>
              </a:ext>
            </a:extLst>
          </p:cNvPr>
          <p:cNvSpPr txBox="1">
            <a:spLocks/>
          </p:cNvSpPr>
          <p:nvPr/>
        </p:nvSpPr>
        <p:spPr>
          <a:xfrm>
            <a:off x="1789847" y="5312421"/>
            <a:ext cx="3989457" cy="9133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GB" dirty="0"/>
              <a:t>CI/CD tooling &amp; Binary Authorization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2CD4437-F0FC-465B-BDAE-E4EB3273D3C9}"/>
              </a:ext>
            </a:extLst>
          </p:cNvPr>
          <p:cNvSpPr txBox="1">
            <a:spLocks/>
          </p:cNvSpPr>
          <p:nvPr/>
        </p:nvSpPr>
        <p:spPr>
          <a:xfrm>
            <a:off x="6022234" y="5593983"/>
            <a:ext cx="1493202" cy="488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1800" kern="1200" dirty="0">
                <a:effectLst/>
                <a:latin typeface="Franklin Gothic atf"/>
                <a:ea typeface="+mn-ea"/>
                <a:cs typeface="+mn-cs"/>
              </a:rPr>
              <a:t>25-05-2022</a:t>
            </a:r>
            <a:endParaRPr lang="en-BE" sz="1800" dirty="0">
              <a:effectLst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F5A6D3D-2844-4222-BFA5-1D8F3CBDE773}"/>
              </a:ext>
            </a:extLst>
          </p:cNvPr>
          <p:cNvSpPr txBox="1">
            <a:spLocks/>
          </p:cNvSpPr>
          <p:nvPr/>
        </p:nvSpPr>
        <p:spPr>
          <a:xfrm>
            <a:off x="4563881" y="4031849"/>
            <a:ext cx="1311529" cy="488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11-05-2022</a:t>
            </a:r>
            <a:endParaRPr lang="en-BE" sz="18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FB7F72C-3F7F-4A21-9E35-F080EBC85575}"/>
              </a:ext>
            </a:extLst>
          </p:cNvPr>
          <p:cNvSpPr/>
          <p:nvPr/>
        </p:nvSpPr>
        <p:spPr>
          <a:xfrm>
            <a:off x="5878234" y="2533470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3C0AEBF-78AD-40A3-B40B-31E9419978CE}"/>
              </a:ext>
            </a:extLst>
          </p:cNvPr>
          <p:cNvSpPr txBox="1">
            <a:spLocks/>
          </p:cNvSpPr>
          <p:nvPr/>
        </p:nvSpPr>
        <p:spPr>
          <a:xfrm>
            <a:off x="1779104" y="2429268"/>
            <a:ext cx="3989457" cy="71559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GB" dirty="0" err="1"/>
              <a:t>Applicatie</a:t>
            </a:r>
            <a:r>
              <a:rPr lang="en-GB" dirty="0"/>
              <a:t> </a:t>
            </a:r>
            <a:r>
              <a:rPr lang="en-GB" dirty="0" err="1"/>
              <a:t>modernisatie</a:t>
            </a:r>
            <a:endParaRPr lang="en-BE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431B1FD-27F0-4077-9891-9459A9E70F04}"/>
              </a:ext>
            </a:extLst>
          </p:cNvPr>
          <p:cNvSpPr txBox="1">
            <a:spLocks/>
          </p:cNvSpPr>
          <p:nvPr/>
        </p:nvSpPr>
        <p:spPr>
          <a:xfrm>
            <a:off x="6239420" y="2524279"/>
            <a:ext cx="1493202" cy="488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20/04/2022</a:t>
            </a:r>
            <a:endParaRPr lang="en-BE" sz="18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69C6138-DD1B-410F-B3E7-551AA9B51098}"/>
              </a:ext>
            </a:extLst>
          </p:cNvPr>
          <p:cNvSpPr/>
          <p:nvPr/>
        </p:nvSpPr>
        <p:spPr>
          <a:xfrm>
            <a:off x="5973634" y="598966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9BCA6C0-75FC-46E0-A4DA-107975A6CA9B}"/>
              </a:ext>
            </a:extLst>
          </p:cNvPr>
          <p:cNvSpPr/>
          <p:nvPr/>
        </p:nvSpPr>
        <p:spPr>
          <a:xfrm>
            <a:off x="5973634" y="439821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1A0E8EA-BDD8-4234-8035-A9E08A750673}"/>
              </a:ext>
            </a:extLst>
          </p:cNvPr>
          <p:cNvSpPr/>
          <p:nvPr/>
        </p:nvSpPr>
        <p:spPr>
          <a:xfrm>
            <a:off x="5973634" y="204790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37DE1E4-F8A0-45F2-983A-BD137D4C47E0}"/>
              </a:ext>
            </a:extLst>
          </p:cNvPr>
          <p:cNvSpPr/>
          <p:nvPr/>
        </p:nvSpPr>
        <p:spPr>
          <a:xfrm>
            <a:off x="5914234" y="1389366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8013A8C-B152-439A-83A1-5A61E366A541}"/>
              </a:ext>
            </a:extLst>
          </p:cNvPr>
          <p:cNvSpPr/>
          <p:nvPr/>
        </p:nvSpPr>
        <p:spPr>
          <a:xfrm>
            <a:off x="5598094" y="1389366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D8B9A12-FE19-4B72-BAD4-715BF6586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41" y="1104980"/>
            <a:ext cx="5185354" cy="7847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69822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5274365" cy="864016"/>
          </a:xfrm>
        </p:spPr>
        <p:txBody>
          <a:bodyPr/>
          <a:lstStyle/>
          <a:p>
            <a:r>
              <a:rPr lang="en-GB" dirty="0"/>
              <a:t>Demo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76626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5274365" cy="864016"/>
          </a:xfrm>
        </p:spPr>
        <p:txBody>
          <a:bodyPr/>
          <a:lstStyle/>
          <a:p>
            <a:r>
              <a:rPr lang="en-GB" dirty="0" err="1"/>
              <a:t>Stageopdracht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0211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5274365" cy="864016"/>
          </a:xfrm>
        </p:spPr>
        <p:txBody>
          <a:bodyPr/>
          <a:lstStyle/>
          <a:p>
            <a:r>
              <a:rPr lang="en-GB" dirty="0"/>
              <a:t>Lessons Learned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95681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C589A-C5BD-4AE9-A545-E370695CED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9103" y="1332614"/>
            <a:ext cx="9759305" cy="4978630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r>
              <a:rPr lang="nl-BE" sz="3200" dirty="0">
                <a:solidFill>
                  <a:srgbClr val="F2622C"/>
                </a:solidFill>
                <a:latin typeface="+mj-lt"/>
                <a:ea typeface="+mj-ea"/>
                <a:cs typeface="+mj-cs"/>
              </a:rPr>
              <a:t>Bijgeleerd?</a:t>
            </a:r>
          </a:p>
          <a:p>
            <a:r>
              <a:rPr lang="nl-BE" sz="2800" dirty="0"/>
              <a:t>Anthos Clusters werken niet op andere </a:t>
            </a:r>
            <a:r>
              <a:rPr lang="nl-BE" sz="2800" dirty="0" err="1"/>
              <a:t>cloud</a:t>
            </a:r>
            <a:r>
              <a:rPr lang="nl-BE" sz="2800" dirty="0"/>
              <a:t> platformen</a:t>
            </a:r>
          </a:p>
          <a:p>
            <a:r>
              <a:rPr lang="nl-BE" dirty="0"/>
              <a:t>Veel features in “</a:t>
            </a:r>
            <a:r>
              <a:rPr lang="nl-BE" dirty="0" err="1"/>
              <a:t>Alpha</a:t>
            </a:r>
            <a:r>
              <a:rPr lang="nl-BE" dirty="0"/>
              <a:t>”</a:t>
            </a:r>
          </a:p>
          <a:p>
            <a:r>
              <a:rPr lang="nl-BE" dirty="0"/>
              <a:t>Andere manier van troubleshooten</a:t>
            </a:r>
          </a:p>
          <a:p>
            <a:endParaRPr lang="nl-BE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567AB7-8BD8-4C11-8135-2842B38BC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21227"/>
            <a:ext cx="4150112" cy="20900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074" name="Picture 2" descr="Google Anthos - Wabion - Leading Google Cloud Premier Partner in  German-speaking countries">
            <a:extLst>
              <a:ext uri="{FF2B5EF4-FFF2-40B4-BE49-F238E27FC236}">
                <a16:creationId xmlns:a16="http://schemas.microsoft.com/office/drawing/2014/main" id="{C6ABE383-E63C-4017-821B-4ACA5CA30F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924" y="4397962"/>
            <a:ext cx="2604820" cy="17365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37083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Google Anthos	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Google product</a:t>
            </a:r>
          </a:p>
          <a:p>
            <a:pPr>
              <a:spcAft>
                <a:spcPts val="1200"/>
              </a:spcAft>
            </a:pPr>
            <a:r>
              <a:rPr lang="en-GB" dirty="0"/>
              <a:t>Hybrid Cloud Management</a:t>
            </a:r>
          </a:p>
          <a:p>
            <a:pPr>
              <a:spcAft>
                <a:spcPts val="1200"/>
              </a:spcAft>
            </a:pPr>
            <a:r>
              <a:rPr lang="en-GB" dirty="0" err="1"/>
              <a:t>Meerdere</a:t>
            </a:r>
            <a:r>
              <a:rPr lang="en-GB" dirty="0"/>
              <a:t> Cloud </a:t>
            </a:r>
            <a:r>
              <a:rPr lang="en-GB" dirty="0" err="1"/>
              <a:t>Platformen</a:t>
            </a:r>
            <a:endParaRPr lang="en-GB" dirty="0"/>
          </a:p>
          <a:p>
            <a:endParaRPr lang="en-BE" dirty="0"/>
          </a:p>
        </p:txBody>
      </p:sp>
      <p:pic>
        <p:nvPicPr>
          <p:cNvPr id="1026" name="Picture 2" descr=" ">
            <a:extLst>
              <a:ext uri="{FF2B5EF4-FFF2-40B4-BE49-F238E27FC236}">
                <a16:creationId xmlns:a16="http://schemas.microsoft.com/office/drawing/2014/main" id="{33ECB9EE-DE69-4AF8-8778-F2668B32A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5357" y="1973289"/>
            <a:ext cx="4683053" cy="291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7032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thos로 안전하게 서비스 제공 | Google Cloud">
            <a:extLst>
              <a:ext uri="{FF2B5EF4-FFF2-40B4-BE49-F238E27FC236}">
                <a16:creationId xmlns:a16="http://schemas.microsoft.com/office/drawing/2014/main" id="{731BFC19-AE37-4A94-8E0F-F705E0837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822" y="1012874"/>
            <a:ext cx="5873588" cy="462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Features	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814286"/>
            <a:ext cx="4785692" cy="4496957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Multi-cloud Clusters</a:t>
            </a:r>
          </a:p>
          <a:p>
            <a:pPr>
              <a:spcAft>
                <a:spcPts val="1200"/>
              </a:spcAft>
            </a:pPr>
            <a:r>
              <a:rPr lang="en-GB" dirty="0"/>
              <a:t>Config Management</a:t>
            </a:r>
          </a:p>
          <a:p>
            <a:pPr>
              <a:spcAft>
                <a:spcPts val="1200"/>
              </a:spcAft>
            </a:pPr>
            <a:r>
              <a:rPr lang="en-GB" dirty="0"/>
              <a:t>VM Migration to Containers</a:t>
            </a:r>
          </a:p>
          <a:p>
            <a:pPr>
              <a:spcAft>
                <a:spcPts val="1200"/>
              </a:spcAft>
            </a:pPr>
            <a:r>
              <a:rPr lang="en-GB" dirty="0"/>
              <a:t>Service Mesh</a:t>
            </a:r>
          </a:p>
          <a:p>
            <a:pPr>
              <a:spcAft>
                <a:spcPts val="1200"/>
              </a:spcAft>
            </a:pPr>
            <a:r>
              <a:rPr lang="en-GB" dirty="0"/>
              <a:t>CI/CD Tools</a:t>
            </a:r>
          </a:p>
          <a:p>
            <a:pPr>
              <a:spcAft>
                <a:spcPts val="1200"/>
              </a:spcAft>
            </a:pPr>
            <a:r>
              <a:rPr lang="en-GB" dirty="0"/>
              <a:t>Binary Authorization</a:t>
            </a:r>
          </a:p>
        </p:txBody>
      </p:sp>
      <p:pic>
        <p:nvPicPr>
          <p:cNvPr id="1028" name="Picture 4" descr="Cloud Run for Anthos">
            <a:extLst>
              <a:ext uri="{FF2B5EF4-FFF2-40B4-BE49-F238E27FC236}">
                <a16:creationId xmlns:a16="http://schemas.microsoft.com/office/drawing/2014/main" id="{730299D7-289E-404E-8377-5B12A4A60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771" y="550561"/>
            <a:ext cx="1413486" cy="1335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6011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thos로 안전하게 서비스 제공 | Google Cloud">
            <a:extLst>
              <a:ext uri="{FF2B5EF4-FFF2-40B4-BE49-F238E27FC236}">
                <a16:creationId xmlns:a16="http://schemas.microsoft.com/office/drawing/2014/main" id="{731BFC19-AE37-4A94-8E0F-F705E0837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822" y="1012874"/>
            <a:ext cx="5873588" cy="462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Features	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814286"/>
            <a:ext cx="4785692" cy="4496957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Multi-cloud Clusters</a:t>
            </a:r>
          </a:p>
          <a:p>
            <a:pPr>
              <a:spcAft>
                <a:spcPts val="1200"/>
              </a:spcAft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Config Management</a:t>
            </a:r>
          </a:p>
          <a:p>
            <a:pPr>
              <a:spcAft>
                <a:spcPts val="1200"/>
              </a:spcAft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VM Migration to Containers</a:t>
            </a:r>
          </a:p>
          <a:p>
            <a:pPr>
              <a:spcAft>
                <a:spcPts val="1200"/>
              </a:spcAft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Service Mesh</a:t>
            </a:r>
          </a:p>
          <a:p>
            <a:pPr>
              <a:spcAft>
                <a:spcPts val="1200"/>
              </a:spcAft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CI/CD Tools</a:t>
            </a:r>
          </a:p>
          <a:p>
            <a:pPr>
              <a:spcAft>
                <a:spcPts val="1200"/>
              </a:spcAft>
            </a:pPr>
            <a:r>
              <a:rPr lang="en-GB" dirty="0">
                <a:solidFill>
                  <a:srgbClr val="FF0000"/>
                </a:solidFill>
              </a:rPr>
              <a:t>Binary Authorization</a:t>
            </a:r>
          </a:p>
          <a:p>
            <a:pPr>
              <a:spcAft>
                <a:spcPts val="1200"/>
              </a:spcAft>
            </a:pPr>
            <a:endParaRPr lang="en-GB" dirty="0"/>
          </a:p>
        </p:txBody>
      </p:sp>
      <p:pic>
        <p:nvPicPr>
          <p:cNvPr id="1028" name="Picture 4" descr="Cloud Run for Anthos">
            <a:extLst>
              <a:ext uri="{FF2B5EF4-FFF2-40B4-BE49-F238E27FC236}">
                <a16:creationId xmlns:a16="http://schemas.microsoft.com/office/drawing/2014/main" id="{730299D7-289E-404E-8377-5B12A4A60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771" y="550561"/>
            <a:ext cx="1413486" cy="1335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803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5274365" cy="864016"/>
          </a:xfrm>
        </p:spPr>
        <p:txBody>
          <a:bodyPr/>
          <a:lstStyle/>
          <a:p>
            <a:r>
              <a:rPr lang="en-GB" dirty="0" err="1"/>
              <a:t>Deelopdrachten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31368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Kubernetes – </a:t>
            </a:r>
            <a:r>
              <a:rPr lang="en-GB" dirty="0" err="1"/>
              <a:t>Lokale</a:t>
            </a:r>
            <a:r>
              <a:rPr lang="en-GB" dirty="0"/>
              <a:t> </a:t>
            </a:r>
            <a:r>
              <a:rPr lang="en-GB" dirty="0" err="1"/>
              <a:t>omgeving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Group (</a:t>
            </a:r>
            <a:r>
              <a:rPr lang="en-GB" dirty="0" err="1"/>
              <a:t>virtuele</a:t>
            </a:r>
            <a:r>
              <a:rPr lang="en-GB" dirty="0"/>
              <a:t>) machines die </a:t>
            </a:r>
            <a:r>
              <a:rPr lang="en-GB" dirty="0" err="1"/>
              <a:t>samenwerken</a:t>
            </a: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Containers </a:t>
            </a:r>
            <a:r>
              <a:rPr lang="en-GB" dirty="0" err="1"/>
              <a:t>deployen</a:t>
            </a:r>
            <a:r>
              <a:rPr lang="en-GB" dirty="0"/>
              <a:t> (pods)</a:t>
            </a:r>
          </a:p>
          <a:p>
            <a:r>
              <a:rPr lang="en-GB" dirty="0" err="1"/>
              <a:t>Lokale</a:t>
            </a:r>
            <a:r>
              <a:rPr lang="en-GB" dirty="0"/>
              <a:t> </a:t>
            </a:r>
            <a:r>
              <a:rPr lang="en-GB" dirty="0" err="1"/>
              <a:t>testomgeving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6DCBD3-BE10-4186-BC72-B6AE1AA41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976617"/>
            <a:ext cx="5920851" cy="2821605"/>
          </a:xfrm>
          <a:prstGeom prst="rect">
            <a:avLst/>
          </a:prstGeom>
        </p:spPr>
      </p:pic>
      <p:pic>
        <p:nvPicPr>
          <p:cNvPr id="1030" name="Picture 6" descr="Why Is Storage On Kubernetes So Hard? - Software Engineering Daily">
            <a:extLst>
              <a:ext uri="{FF2B5EF4-FFF2-40B4-BE49-F238E27FC236}">
                <a16:creationId xmlns:a16="http://schemas.microsoft.com/office/drawing/2014/main" id="{E19D2546-629A-4043-AC7B-80839C387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8" r="24117"/>
          <a:stretch/>
        </p:blipFill>
        <p:spPr bwMode="auto">
          <a:xfrm>
            <a:off x="8253479" y="1789183"/>
            <a:ext cx="1605892" cy="1639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363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Multicloud</a:t>
            </a:r>
            <a:r>
              <a:rPr lang="en-GB" dirty="0"/>
              <a:t> Clusters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364343"/>
            <a:ext cx="4785692" cy="4840663"/>
          </a:xfrm>
        </p:spPr>
        <p:txBody>
          <a:bodyPr/>
          <a:lstStyle/>
          <a:p>
            <a:pPr>
              <a:spcAft>
                <a:spcPts val="1200"/>
              </a:spcAft>
            </a:pPr>
            <a:endParaRPr lang="en-GB" dirty="0"/>
          </a:p>
          <a:p>
            <a:r>
              <a:rPr lang="en-GB" dirty="0" err="1"/>
              <a:t>Beheer</a:t>
            </a:r>
            <a:r>
              <a:rPr lang="en-GB" dirty="0"/>
              <a:t> van </a:t>
            </a:r>
            <a:r>
              <a:rPr lang="en-GB" dirty="0" err="1"/>
              <a:t>meerdere</a:t>
            </a:r>
            <a:r>
              <a:rPr lang="en-GB" dirty="0"/>
              <a:t> clusters</a:t>
            </a:r>
          </a:p>
          <a:p>
            <a:r>
              <a:rPr lang="en-GB" dirty="0" err="1"/>
              <a:t>Multicloud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Veel</a:t>
            </a:r>
            <a:r>
              <a:rPr lang="en-GB" dirty="0"/>
              <a:t> troubleshooting - errors</a:t>
            </a:r>
          </a:p>
        </p:txBody>
      </p:sp>
      <p:pic>
        <p:nvPicPr>
          <p:cNvPr id="1026" name="Picture 2" descr=" ">
            <a:extLst>
              <a:ext uri="{FF2B5EF4-FFF2-40B4-BE49-F238E27FC236}">
                <a16:creationId xmlns:a16="http://schemas.microsoft.com/office/drawing/2014/main" id="{33ECB9EE-DE69-4AF8-8778-F2668B32A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157" y="1973289"/>
            <a:ext cx="4683053" cy="291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C813A8-36F5-450F-85C0-B77E960D9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755" y="4884711"/>
            <a:ext cx="5350512" cy="6586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60990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Config Management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GB" dirty="0" err="1"/>
              <a:t>Meerdere</a:t>
            </a:r>
            <a:r>
              <a:rPr lang="en-GB" dirty="0"/>
              <a:t> clusters </a:t>
            </a:r>
            <a:r>
              <a:rPr lang="en-GB" dirty="0" err="1"/>
              <a:t>beheren</a:t>
            </a:r>
            <a:r>
              <a:rPr lang="en-GB" dirty="0"/>
              <a:t> </a:t>
            </a:r>
            <a:r>
              <a:rPr lang="en-GB" dirty="0" err="1"/>
              <a:t>a.d.h.v</a:t>
            </a:r>
            <a:r>
              <a:rPr lang="en-GB" dirty="0"/>
              <a:t>. centrale </a:t>
            </a:r>
            <a:r>
              <a:rPr lang="en-GB" dirty="0" err="1"/>
              <a:t>configuratierepository</a:t>
            </a: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Policies &amp; Constraints</a:t>
            </a:r>
          </a:p>
          <a:p>
            <a:endParaRPr lang="en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FCED84-7C48-4CAE-871B-3A4517449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1162" y="1705218"/>
            <a:ext cx="4296764" cy="34475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AE942F-D12C-41E0-973D-16854D63F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010" y="3429000"/>
            <a:ext cx="4814777" cy="312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212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lowfactor fonts">
      <a:majorFont>
        <a:latin typeface="Franklin Gothic atf bold"/>
        <a:ea typeface=""/>
        <a:cs typeface=""/>
      </a:majorFont>
      <a:minorFont>
        <a:latin typeface="Franklin Gothic at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BE266A2-B22F-4DDB-A539-C78018F34450}" vid="{AFD7A214-8FAC-4F0D-9EB0-D1759767FA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FLOWFACTOR_ppt TEMPLATE_5nov </Template>
  <TotalTime>595</TotalTime>
  <Words>301</Words>
  <Application>Microsoft Office PowerPoint</Application>
  <PresentationFormat>Widescreen</PresentationFormat>
  <Paragraphs>99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Franklin Gothic atf</vt:lpstr>
      <vt:lpstr>Franklin Gothic atf bold</vt:lpstr>
      <vt:lpstr>Google Sans</vt:lpstr>
      <vt:lpstr>Office Theme</vt:lpstr>
      <vt:lpstr>PowerPoint Presentation</vt:lpstr>
      <vt:lpstr>PowerPoint Presentation</vt:lpstr>
      <vt:lpstr>Google Anthos </vt:lpstr>
      <vt:lpstr>Features </vt:lpstr>
      <vt:lpstr>Features </vt:lpstr>
      <vt:lpstr>PowerPoint Presentation</vt:lpstr>
      <vt:lpstr>Kubernetes – Lokale omgeving</vt:lpstr>
      <vt:lpstr>Multicloud Clusters</vt:lpstr>
      <vt:lpstr>Config Management</vt:lpstr>
      <vt:lpstr>VM Migration</vt:lpstr>
      <vt:lpstr>Anthos Service Mesh</vt:lpstr>
      <vt:lpstr>Anthos Service Mesh</vt:lpstr>
      <vt:lpstr>Anthos Service Mesh</vt:lpstr>
      <vt:lpstr>Cloud Run</vt:lpstr>
      <vt:lpstr>Cloud Run</vt:lpstr>
      <vt:lpstr>PowerPoint Presentation</vt:lpstr>
      <vt:lpstr>Milestones</vt:lpstr>
      <vt:lpstr>Milestones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 Rottiers</dc:creator>
  <cp:lastModifiedBy>Vic Rottiers</cp:lastModifiedBy>
  <cp:revision>51</cp:revision>
  <dcterms:created xsi:type="dcterms:W3CDTF">2022-04-13T07:29:23Z</dcterms:created>
  <dcterms:modified xsi:type="dcterms:W3CDTF">2022-05-18T13:55:20Z</dcterms:modified>
</cp:coreProperties>
</file>

<file path=docProps/thumbnail.jpeg>
</file>